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31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it-IT"/>
              <a:t>Fare clic per modificare lo stile del titolo</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2EE97EE-35D5-407E-B9C1-47C0D6E93941}" type="datetimeFigureOut">
              <a:rPr lang="it-IT" smtClean="0"/>
              <a:t>19/01/2026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2256235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EE97EE-35D5-407E-B9C1-47C0D6E93941}" type="datetimeFigureOut">
              <a:rPr lang="it-IT" smtClean="0"/>
              <a:t>19/01/2026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50262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EE97EE-35D5-407E-B9C1-47C0D6E93941}" type="datetimeFigureOut">
              <a:rPr lang="it-IT" smtClean="0"/>
              <a:t>19/01/2026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68523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EE97EE-35D5-407E-B9C1-47C0D6E93941}" type="datetimeFigureOut">
              <a:rPr lang="it-IT" smtClean="0"/>
              <a:t>19/01/2026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707966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it-IT"/>
              <a:t>Fare clic per modificare lo stile del titolo</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42EE97EE-35D5-407E-B9C1-47C0D6E93941}" type="datetimeFigureOut">
              <a:rPr lang="it-IT" smtClean="0"/>
              <a:t>19/01/2026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77389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2EE97EE-35D5-407E-B9C1-47C0D6E93941}" type="datetimeFigureOut">
              <a:rPr lang="it-IT" smtClean="0"/>
              <a:t>19/01/2026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212949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Content Placeholder 3"/>
          <p:cNvSpPr>
            <a:spLocks noGrp="1"/>
          </p:cNvSpPr>
          <p:nvPr>
            <p:ph sz="half" idx="2"/>
          </p:nvPr>
        </p:nvSpPr>
        <p:spPr>
          <a:xfrm>
            <a:off x="472381" y="3618442"/>
            <a:ext cx="2901255" cy="532218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Content Placeholder 5"/>
          <p:cNvSpPr>
            <a:spLocks noGrp="1"/>
          </p:cNvSpPr>
          <p:nvPr>
            <p:ph sz="quarter" idx="4"/>
          </p:nvPr>
        </p:nvSpPr>
        <p:spPr>
          <a:xfrm>
            <a:off x="3471863" y="3618442"/>
            <a:ext cx="2915543" cy="532218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2EE97EE-35D5-407E-B9C1-47C0D6E93941}" type="datetimeFigureOut">
              <a:rPr lang="it-IT" smtClean="0"/>
              <a:t>19/01/2026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2313613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42EE97EE-35D5-407E-B9C1-47C0D6E93941}" type="datetimeFigureOut">
              <a:rPr lang="it-IT" smtClean="0"/>
              <a:t>19/01/2026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4245307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E97EE-35D5-407E-B9C1-47C0D6E93941}" type="datetimeFigureOut">
              <a:rPr lang="it-IT" smtClean="0"/>
              <a:t>19/01/2026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2430424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2EE97EE-35D5-407E-B9C1-47C0D6E93941}" type="datetimeFigureOut">
              <a:rPr lang="it-IT" smtClean="0"/>
              <a:t>19/01/2026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4093186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2EE97EE-35D5-407E-B9C1-47C0D6E93941}" type="datetimeFigureOut">
              <a:rPr lang="it-IT" smtClean="0"/>
              <a:t>19/01/2026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D8D78C-66F4-4518-BEC3-A1E6500BDEDF}" type="slidenum">
              <a:rPr lang="it-IT" smtClean="0"/>
              <a:t>‹N›</a:t>
            </a:fld>
            <a:endParaRPr lang="it-IT"/>
          </a:p>
        </p:txBody>
      </p:sp>
    </p:spTree>
    <p:extLst>
      <p:ext uri="{BB962C8B-B14F-4D97-AF65-F5344CB8AC3E}">
        <p14:creationId xmlns:p14="http://schemas.microsoft.com/office/powerpoint/2010/main" val="1593709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2EE97EE-35D5-407E-B9C1-47C0D6E93941}" type="datetimeFigureOut">
              <a:rPr lang="it-IT" smtClean="0"/>
              <a:t>19/01/2026</a:t>
            </a:fld>
            <a:endParaRPr lang="it-IT"/>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0D8D78C-66F4-4518-BEC3-A1E6500BDEDF}" type="slidenum">
              <a:rPr lang="it-IT" smtClean="0"/>
              <a:t>‹N›</a:t>
            </a:fld>
            <a:endParaRPr lang="it-IT"/>
          </a:p>
        </p:txBody>
      </p:sp>
    </p:spTree>
    <p:extLst>
      <p:ext uri="{BB962C8B-B14F-4D97-AF65-F5344CB8AC3E}">
        <p14:creationId xmlns:p14="http://schemas.microsoft.com/office/powerpoint/2010/main" val="2523831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8F4670EF-B2A4-4652-9A59-B0B4F61A3D7C}"/>
              </a:ext>
            </a:extLst>
          </p:cNvPr>
          <p:cNvSpPr/>
          <p:nvPr/>
        </p:nvSpPr>
        <p:spPr>
          <a:xfrm>
            <a:off x="2198" y="0"/>
            <a:ext cx="6855802" cy="1216791"/>
          </a:xfrm>
          <a:prstGeom prst="rect">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rtl="0"/>
            <a:r>
              <a:rPr lang="it-IT" sz="1799" dirty="0">
                <a:solidFill>
                  <a:prstClr val="white"/>
                </a:solidFill>
              </a:rPr>
              <a:t>SOLFATO DI RAME GRANITELO</a:t>
            </a:r>
          </a:p>
        </p:txBody>
      </p:sp>
      <p:sp>
        <p:nvSpPr>
          <p:cNvPr id="15" name="Rettangolo 14">
            <a:extLst>
              <a:ext uri="{FF2B5EF4-FFF2-40B4-BE49-F238E27FC236}">
                <a16:creationId xmlns:a16="http://schemas.microsoft.com/office/drawing/2014/main" id="{800A02EE-01E6-47DD-8932-AF7AB7EE73DC}"/>
              </a:ext>
            </a:extLst>
          </p:cNvPr>
          <p:cNvSpPr/>
          <p:nvPr/>
        </p:nvSpPr>
        <p:spPr>
          <a:xfrm>
            <a:off x="168017" y="2330318"/>
            <a:ext cx="6325112" cy="600164"/>
          </a:xfrm>
          <a:prstGeom prst="rect">
            <a:avLst/>
          </a:prstGeom>
        </p:spPr>
        <p:txBody>
          <a:bodyPr wrap="square">
            <a:spAutoFit/>
          </a:bodyPr>
          <a:lstStyle/>
          <a:p>
            <a:pPr algn="l" defTabSz="457063" rtl="0"/>
            <a:r>
              <a:rPr lang="it-IT" sz="1100" dirty="0">
                <a:solidFill>
                  <a:prstClr val="black"/>
                </a:solidFill>
              </a:rPr>
              <a:t>sulfate de cuivre</a:t>
            </a:r>
            <a:r>
              <a:rPr lang="it-IT" sz="1100" dirty="0" err="1">
                <a:solidFill>
                  <a:prstClr val="black"/>
                </a:solidFill>
              </a:rPr>
              <a:t>granitello</a:t>
            </a:r>
            <a:r>
              <a:rPr lang="it-IT" sz="1100" dirty="0">
                <a:solidFill>
                  <a:prstClr val="black"/>
                </a:solidFill>
              </a:rPr>
              <a:t>Ce produit de haute pureté optimise les fonctions biochimiques du cuivre et stimule la croissance des plantes. Il renforce également leurs défenses naturelles contre le stress causé par les attaques fongiques et bactériennes.</a:t>
            </a:r>
          </a:p>
        </p:txBody>
      </p:sp>
      <p:sp>
        <p:nvSpPr>
          <p:cNvPr id="17" name="CasellaDiTesto 16">
            <a:extLst>
              <a:ext uri="{FF2B5EF4-FFF2-40B4-BE49-F238E27FC236}">
                <a16:creationId xmlns:a16="http://schemas.microsoft.com/office/drawing/2014/main" id="{DA962A4F-FFB3-48FC-B770-D5352E804004}"/>
              </a:ext>
            </a:extLst>
          </p:cNvPr>
          <p:cNvSpPr txBox="1"/>
          <p:nvPr/>
        </p:nvSpPr>
        <p:spPr>
          <a:xfrm>
            <a:off x="168017" y="1241922"/>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COMPOSITION:</a:t>
            </a:r>
          </a:p>
        </p:txBody>
      </p:sp>
      <p:sp>
        <p:nvSpPr>
          <p:cNvPr id="18" name="CasellaDiTesto 17">
            <a:extLst>
              <a:ext uri="{FF2B5EF4-FFF2-40B4-BE49-F238E27FC236}">
                <a16:creationId xmlns:a16="http://schemas.microsoft.com/office/drawing/2014/main" id="{07B262B0-657A-4EC3-937C-6E4F14F30DFA}"/>
              </a:ext>
            </a:extLst>
          </p:cNvPr>
          <p:cNvSpPr txBox="1"/>
          <p:nvPr/>
        </p:nvSpPr>
        <p:spPr>
          <a:xfrm>
            <a:off x="168017" y="2007638"/>
            <a:ext cx="2800183" cy="553998"/>
          </a:xfrm>
          <a:prstGeom prst="rect">
            <a:avLst/>
          </a:prstGeom>
          <a:noFill/>
        </p:spPr>
        <p:txBody>
          <a:bodyPr wrap="square" rtlCol="0">
            <a:spAutoFit/>
          </a:bodyPr>
          <a:lstStyle/>
          <a:p>
            <a:pPr algn="l" defTabSz="457063" rtl="0"/>
            <a:r>
              <a:rPr lang="it-IT" sz="1500" dirty="0">
                <a:solidFill>
                  <a:srgbClr val="ED7D31">
                    <a:lumMod val="50000"/>
                  </a:srgbClr>
                </a:solidFill>
              </a:rPr>
              <a:t>CARACTÉRISTIQUES TECHNIQUES : </a:t>
            </a:r>
          </a:p>
        </p:txBody>
      </p:sp>
      <p:sp>
        <p:nvSpPr>
          <p:cNvPr id="19" name="CasellaDiTesto 18">
            <a:extLst>
              <a:ext uri="{FF2B5EF4-FFF2-40B4-BE49-F238E27FC236}">
                <a16:creationId xmlns:a16="http://schemas.microsoft.com/office/drawing/2014/main" id="{5B62360D-A52C-462C-B433-2AA9BD035A55}"/>
              </a:ext>
            </a:extLst>
          </p:cNvPr>
          <p:cNvSpPr txBox="1"/>
          <p:nvPr/>
        </p:nvSpPr>
        <p:spPr>
          <a:xfrm>
            <a:off x="168016" y="3544230"/>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MODE D'EMPLOI ET POSOLOGIE :</a:t>
            </a:r>
          </a:p>
        </p:txBody>
      </p:sp>
      <p:sp>
        <p:nvSpPr>
          <p:cNvPr id="20" name="CasellaDiTesto 19">
            <a:extLst>
              <a:ext uri="{FF2B5EF4-FFF2-40B4-BE49-F238E27FC236}">
                <a16:creationId xmlns:a16="http://schemas.microsoft.com/office/drawing/2014/main" id="{07B262B0-657A-4EC3-937C-6E4F14F30DFA}"/>
              </a:ext>
            </a:extLst>
          </p:cNvPr>
          <p:cNvSpPr txBox="1"/>
          <p:nvPr/>
        </p:nvSpPr>
        <p:spPr>
          <a:xfrm>
            <a:off x="168016" y="2921872"/>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CARACTÉRISTIQUES PHYSIQUES :</a:t>
            </a:r>
          </a:p>
        </p:txBody>
      </p:sp>
      <p:sp>
        <p:nvSpPr>
          <p:cNvPr id="6" name="CasellaDiTesto 5"/>
          <p:cNvSpPr txBox="1"/>
          <p:nvPr/>
        </p:nvSpPr>
        <p:spPr>
          <a:xfrm>
            <a:off x="168016" y="3864764"/>
            <a:ext cx="5651759" cy="461665"/>
          </a:xfrm>
          <a:prstGeom prst="rect">
            <a:avLst/>
          </a:prstGeom>
          <a:noFill/>
        </p:spPr>
        <p:txBody>
          <a:bodyPr wrap="square" rtlCol="0">
            <a:spAutoFit/>
          </a:bodyPr>
          <a:lstStyle/>
          <a:p>
            <a:pPr algn="l" rtl="0"/>
            <a:r>
              <a:rPr lang="it-IT" sz="1200" b="1" dirty="0"/>
              <a:t>UTILISATION AGRICOLE :</a:t>
            </a:r>
          </a:p>
          <a:p>
            <a:pPr algn="l" rtl="0"/>
            <a:r>
              <a:rPr lang="it-IT" sz="1200" dirty="0"/>
              <a:t>100 g de sulfate de </a:t>
            </a:r>
            <a:r>
              <a:rPr lang="it-IT" sz="1200" dirty="0" err="1"/>
              <a:t>cuivre</a:t>
            </a:r>
            <a:r>
              <a:rPr lang="it-IT" sz="1200"/>
              <a:t> granitellochaque</a:t>
            </a:r>
            <a:r>
              <a:rPr lang="it-IT" sz="1200" dirty="0"/>
              <a:t> 150 g de chaux hydratée</a:t>
            </a:r>
          </a:p>
        </p:txBody>
      </p:sp>
      <p:graphicFrame>
        <p:nvGraphicFramePr>
          <p:cNvPr id="11" name="Tabella 10"/>
          <p:cNvGraphicFramePr>
            <a:graphicFrameLocks noGrp="1"/>
          </p:cNvGraphicFramePr>
          <p:nvPr>
            <p:extLst>
              <p:ext uri="{D42A27DB-BD31-4B8C-83A1-F6EECF244321}">
                <p14:modId xmlns:p14="http://schemas.microsoft.com/office/powerpoint/2010/main" val="2767825259"/>
              </p:ext>
            </p:extLst>
          </p:nvPr>
        </p:nvGraphicFramePr>
        <p:xfrm>
          <a:off x="279158" y="1604467"/>
          <a:ext cx="4572000" cy="259080"/>
        </p:xfrm>
        <a:graphic>
          <a:graphicData uri="http://schemas.openxmlformats.org/drawingml/2006/table">
            <a:tbl>
              <a:tblPr firstRow="1" bandRow="1">
                <a:tableStyleId>{5940675A-B579-460E-94D1-54222C63F5DA}</a:tableStyleId>
              </a:tblPr>
              <a:tblGrid>
                <a:gridCol w="4020278">
                  <a:extLst>
                    <a:ext uri="{9D8B030D-6E8A-4147-A177-3AD203B41FA5}">
                      <a16:colId xmlns:a16="http://schemas.microsoft.com/office/drawing/2014/main" val="20000"/>
                    </a:ext>
                  </a:extLst>
                </a:gridCol>
                <a:gridCol w="551722">
                  <a:extLst>
                    <a:ext uri="{9D8B030D-6E8A-4147-A177-3AD203B41FA5}">
                      <a16:colId xmlns:a16="http://schemas.microsoft.com/office/drawing/2014/main" val="20001"/>
                    </a:ext>
                  </a:extLst>
                </a:gridCol>
              </a:tblGrid>
              <a:tr h="23314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it-IT" sz="1100" dirty="0"/>
                        <a:t>Cuivre</a:t>
                      </a:r>
                      <a:r>
                        <a:rPr lang="it-IT" sz="1100"/>
                        <a:t>(Cu)</a:t>
                      </a:r>
                      <a:r>
                        <a:rPr lang="it-IT" sz="1100" baseline="0"/>
                        <a:t> </a:t>
                      </a:r>
                      <a:r>
                        <a:rPr lang="it-IT" sz="1100"/>
                        <a:t>soluble</a:t>
                      </a:r>
                      <a:r>
                        <a:rPr lang="it-IT" sz="1100" dirty="0"/>
                        <a:t>dans l'eau</a:t>
                      </a:r>
                    </a:p>
                  </a:txBody>
                  <a:tcPr/>
                </a:tc>
                <a:tc>
                  <a:txBody>
                    <a:bodyPr/>
                    <a:lstStyle/>
                    <a:p>
                      <a:pPr algn="l" rtl="0"/>
                      <a:r>
                        <a:rPr lang="it-IT" sz="1100" dirty="0"/>
                        <a:t>25%</a:t>
                      </a:r>
                    </a:p>
                  </a:txBody>
                  <a:tcPr/>
                </a:tc>
                <a:extLst>
                  <a:ext uri="{0D108BD9-81ED-4DB2-BD59-A6C34878D82A}">
                    <a16:rowId xmlns:a16="http://schemas.microsoft.com/office/drawing/2014/main" val="10000"/>
                  </a:ext>
                </a:extLst>
              </a:tr>
            </a:tbl>
          </a:graphicData>
        </a:graphic>
      </p:graphicFrame>
      <p:pic>
        <p:nvPicPr>
          <p:cNvPr id="24" name="Immagin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1975" y="153355"/>
            <a:ext cx="1026003" cy="897133"/>
          </a:xfrm>
          <a:prstGeom prst="rect">
            <a:avLst/>
          </a:prstGeom>
        </p:spPr>
      </p:pic>
      <p:sp>
        <p:nvSpPr>
          <p:cNvPr id="26" name="CasellaDiTesto 25"/>
          <p:cNvSpPr txBox="1"/>
          <p:nvPr/>
        </p:nvSpPr>
        <p:spPr>
          <a:xfrm>
            <a:off x="168018" y="3235535"/>
            <a:ext cx="5543957" cy="261610"/>
          </a:xfrm>
          <a:prstGeom prst="rect">
            <a:avLst/>
          </a:prstGeom>
          <a:noFill/>
        </p:spPr>
        <p:txBody>
          <a:bodyPr wrap="square" rtlCol="0">
            <a:spAutoFit/>
          </a:bodyPr>
          <a:lstStyle/>
          <a:p>
            <a:pPr algn="l" rtl="0"/>
            <a:r>
              <a:rPr lang="it-IT" sz="1100" dirty="0"/>
              <a:t>Microcristaux</a:t>
            </a:r>
          </a:p>
        </p:txBody>
      </p:sp>
      <p:sp>
        <p:nvSpPr>
          <p:cNvPr id="21" name="CasellaDiTesto 20">
            <a:extLst>
              <a:ext uri="{FF2B5EF4-FFF2-40B4-BE49-F238E27FC236}">
                <a16:creationId xmlns:a16="http://schemas.microsoft.com/office/drawing/2014/main" id="{E4754841-4104-46FF-A808-969D22C33F92}"/>
              </a:ext>
            </a:extLst>
          </p:cNvPr>
          <p:cNvSpPr txBox="1"/>
          <p:nvPr/>
        </p:nvSpPr>
        <p:spPr>
          <a:xfrm>
            <a:off x="168016" y="919791"/>
            <a:ext cx="7125191" cy="246221"/>
          </a:xfrm>
          <a:prstGeom prst="rect">
            <a:avLst/>
          </a:prstGeom>
          <a:noFill/>
        </p:spPr>
        <p:txBody>
          <a:bodyPr wrap="square" rtlCol="0">
            <a:spAutoFit/>
          </a:bodyPr>
          <a:lstStyle/>
          <a:p>
            <a:pPr algn="l" defTabSz="457063" rtl="0"/>
            <a:r>
              <a:rPr lang="it-IT" sz="1000" dirty="0">
                <a:solidFill>
                  <a:prstClr val="white"/>
                </a:solidFill>
              </a:rPr>
              <a:t>Conditionnement : 10 kg</a:t>
            </a:r>
          </a:p>
        </p:txBody>
      </p:sp>
      <p:grpSp>
        <p:nvGrpSpPr>
          <p:cNvPr id="25" name="Gruppo 24">
            <a:extLst>
              <a:ext uri="{FF2B5EF4-FFF2-40B4-BE49-F238E27FC236}">
                <a16:creationId xmlns:a16="http://schemas.microsoft.com/office/drawing/2014/main" id="{245F6151-D0FD-44D3-B2CA-1840E7FE0710}"/>
              </a:ext>
            </a:extLst>
          </p:cNvPr>
          <p:cNvGrpSpPr/>
          <p:nvPr/>
        </p:nvGrpSpPr>
        <p:grpSpPr>
          <a:xfrm>
            <a:off x="976323" y="9111261"/>
            <a:ext cx="5239190" cy="641384"/>
            <a:chOff x="789847" y="9056598"/>
            <a:chExt cx="5239190" cy="641384"/>
          </a:xfrm>
        </p:grpSpPr>
        <p:pic>
          <p:nvPicPr>
            <p:cNvPr id="27" name="Immagine 26">
              <a:extLst>
                <a:ext uri="{FF2B5EF4-FFF2-40B4-BE49-F238E27FC236}">
                  <a16:creationId xmlns:a16="http://schemas.microsoft.com/office/drawing/2014/main" id="{95941072-9050-4261-B97C-EBEE1AC1E5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9847" y="9056598"/>
              <a:ext cx="1587878" cy="570663"/>
            </a:xfrm>
            <a:prstGeom prst="rect">
              <a:avLst/>
            </a:prstGeom>
          </p:spPr>
        </p:pic>
        <p:sp>
          <p:nvSpPr>
            <p:cNvPr id="28" name="CasellaDiTesto 21">
              <a:extLst>
                <a:ext uri="{FF2B5EF4-FFF2-40B4-BE49-F238E27FC236}">
                  <a16:creationId xmlns:a16="http://schemas.microsoft.com/office/drawing/2014/main" id="{5E8D1F9E-6516-4037-91D3-9E0A668F875C}"/>
                </a:ext>
              </a:extLst>
            </p:cNvPr>
            <p:cNvSpPr txBox="1"/>
            <p:nvPr/>
          </p:nvSpPr>
          <p:spPr>
            <a:xfrm>
              <a:off x="2374532" y="9097818"/>
              <a:ext cx="3015076" cy="60016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rtl="0"/>
              <a:r>
                <a:rPr lang="it-IT" sz="1100" dirty="0"/>
                <a:t>AGRI 2000 ITALIA SRL</a:t>
              </a:r>
            </a:p>
            <a:p>
              <a:pPr algn="l" rtl="0"/>
              <a:r>
                <a:rPr lang="it-IT" sz="1100" dirty="0"/>
                <a:t>Via Nagliati 87 44033-Alberone di Riva del Po (FE)</a:t>
              </a:r>
            </a:p>
            <a:p>
              <a:pPr algn="l" rtl="0"/>
              <a:r>
                <a:rPr lang="it-IT" sz="1100" dirty="0"/>
                <a:t>Tél. 0532 874223 Courriel : info@agri2000italia.com</a:t>
              </a:r>
            </a:p>
          </p:txBody>
        </p:sp>
        <p:pic>
          <p:nvPicPr>
            <p:cNvPr id="29" name="Immagine 28">
              <a:extLst>
                <a:ext uri="{FF2B5EF4-FFF2-40B4-BE49-F238E27FC236}">
                  <a16:creationId xmlns:a16="http://schemas.microsoft.com/office/drawing/2014/main" id="{93315668-0D98-4490-A7CD-C46BC7D6DB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12016" y="9120239"/>
              <a:ext cx="717021" cy="507022"/>
            </a:xfrm>
            <a:prstGeom prst="rect">
              <a:avLst/>
            </a:prstGeom>
          </p:spPr>
        </p:pic>
      </p:grpSp>
    </p:spTree>
    <p:extLst>
      <p:ext uri="{BB962C8B-B14F-4D97-AF65-F5344CB8AC3E}">
        <p14:creationId xmlns:p14="http://schemas.microsoft.com/office/powerpoint/2010/main" val="1106591376"/>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108</Words>
  <Application>Microsoft Office PowerPoint</Application>
  <PresentationFormat>A4 (21x29,7 cm)</PresentationFormat>
  <Paragraphs>15</Paragraphs>
  <Slides>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vt:i4>
      </vt:variant>
    </vt:vector>
  </HeadingPairs>
  <TitlesOfParts>
    <vt:vector size="5" baseType="lpstr">
      <vt:lpstr>Arial</vt:lpstr>
      <vt:lpstr>Calibri</vt:lpstr>
      <vt:lpstr>Calibri Light</vt:lpstr>
      <vt:lpstr>Tema di Office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CHIARA</dc:creator>
  <cp:lastModifiedBy>Agri 2000</cp:lastModifiedBy>
  <cp:revision>7</cp:revision>
  <dcterms:created xsi:type="dcterms:W3CDTF">2018-09-25T10:53:16Z</dcterms:created>
  <dcterms:modified xsi:type="dcterms:W3CDTF">2026-01-19T09:34:10Z</dcterms:modified>
</cp:coreProperties>
</file>