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6858000" cy="9906000" type="A4"/>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9" d="100"/>
          <a:sy n="79" d="100"/>
        </p:scale>
        <p:origin x="314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it-IT"/>
              <a:t>Fare clic per modificare lo stile del titolo</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8EFA534-D927-4933-9899-AB07E02EFCDD}" type="datetimeFigureOut">
              <a:rPr lang="it-IT" smtClean="0"/>
              <a:t>13/11/2025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94B8FAF-96CA-475B-B00E-5A2EE90D5BC8}" type="slidenum">
              <a:rPr lang="it-IT" smtClean="0"/>
              <a:t>‹N›</a:t>
            </a:fld>
            <a:endParaRPr lang="it-IT"/>
          </a:p>
        </p:txBody>
      </p:sp>
    </p:spTree>
    <p:extLst>
      <p:ext uri="{BB962C8B-B14F-4D97-AF65-F5344CB8AC3E}">
        <p14:creationId xmlns:p14="http://schemas.microsoft.com/office/powerpoint/2010/main" val="3843828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EFA534-D927-4933-9899-AB07E02EFCDD}" type="datetimeFigureOut">
              <a:rPr lang="it-IT" smtClean="0"/>
              <a:t>13/11/2025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94B8FAF-96CA-475B-B00E-5A2EE90D5BC8}" type="slidenum">
              <a:rPr lang="it-IT" smtClean="0"/>
              <a:t>‹N›</a:t>
            </a:fld>
            <a:endParaRPr lang="it-IT"/>
          </a:p>
        </p:txBody>
      </p:sp>
    </p:spTree>
    <p:extLst>
      <p:ext uri="{BB962C8B-B14F-4D97-AF65-F5344CB8AC3E}">
        <p14:creationId xmlns:p14="http://schemas.microsoft.com/office/powerpoint/2010/main" val="1550445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EFA534-D927-4933-9899-AB07E02EFCDD}" type="datetimeFigureOut">
              <a:rPr lang="it-IT" smtClean="0"/>
              <a:t>13/11/2025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94B8FAF-96CA-475B-B00E-5A2EE90D5BC8}" type="slidenum">
              <a:rPr lang="it-IT" smtClean="0"/>
              <a:t>‹N›</a:t>
            </a:fld>
            <a:endParaRPr lang="it-IT"/>
          </a:p>
        </p:txBody>
      </p:sp>
    </p:spTree>
    <p:extLst>
      <p:ext uri="{BB962C8B-B14F-4D97-AF65-F5344CB8AC3E}">
        <p14:creationId xmlns:p14="http://schemas.microsoft.com/office/powerpoint/2010/main" val="3696795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EFA534-D927-4933-9899-AB07E02EFCDD}" type="datetimeFigureOut">
              <a:rPr lang="it-IT" smtClean="0"/>
              <a:t>13/11/2025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94B8FAF-96CA-475B-B00E-5A2EE90D5BC8}" type="slidenum">
              <a:rPr lang="it-IT" smtClean="0"/>
              <a:t>‹N›</a:t>
            </a:fld>
            <a:endParaRPr lang="it-IT"/>
          </a:p>
        </p:txBody>
      </p:sp>
    </p:spTree>
    <p:extLst>
      <p:ext uri="{BB962C8B-B14F-4D97-AF65-F5344CB8AC3E}">
        <p14:creationId xmlns:p14="http://schemas.microsoft.com/office/powerpoint/2010/main" val="3199774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it-IT"/>
              <a:t>Fare clic per modificare lo stile del titolo</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48EFA534-D927-4933-9899-AB07E02EFCDD}" type="datetimeFigureOut">
              <a:rPr lang="it-IT" smtClean="0"/>
              <a:t>13/11/2025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94B8FAF-96CA-475B-B00E-5A2EE90D5BC8}" type="slidenum">
              <a:rPr lang="it-IT" smtClean="0"/>
              <a:t>‹N›</a:t>
            </a:fld>
            <a:endParaRPr lang="it-IT"/>
          </a:p>
        </p:txBody>
      </p:sp>
    </p:spTree>
    <p:extLst>
      <p:ext uri="{BB962C8B-B14F-4D97-AF65-F5344CB8AC3E}">
        <p14:creationId xmlns:p14="http://schemas.microsoft.com/office/powerpoint/2010/main" val="1850310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8EFA534-D927-4933-9899-AB07E02EFCDD}" type="datetimeFigureOut">
              <a:rPr lang="it-IT" smtClean="0"/>
              <a:t>13/11/2025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94B8FAF-96CA-475B-B00E-5A2EE90D5BC8}" type="slidenum">
              <a:rPr lang="it-IT" smtClean="0"/>
              <a:t>‹N›</a:t>
            </a:fld>
            <a:endParaRPr lang="it-IT"/>
          </a:p>
        </p:txBody>
      </p:sp>
    </p:spTree>
    <p:extLst>
      <p:ext uri="{BB962C8B-B14F-4D97-AF65-F5344CB8AC3E}">
        <p14:creationId xmlns:p14="http://schemas.microsoft.com/office/powerpoint/2010/main" val="2939315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stili del testo dello schema</a:t>
            </a:r>
          </a:p>
        </p:txBody>
      </p:sp>
      <p:sp>
        <p:nvSpPr>
          <p:cNvPr id="4" name="Content Placeholder 3"/>
          <p:cNvSpPr>
            <a:spLocks noGrp="1"/>
          </p:cNvSpPr>
          <p:nvPr>
            <p:ph sz="half" idx="2"/>
          </p:nvPr>
        </p:nvSpPr>
        <p:spPr>
          <a:xfrm>
            <a:off x="472381" y="3618442"/>
            <a:ext cx="2901255" cy="532218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stili del testo dello schema</a:t>
            </a:r>
          </a:p>
        </p:txBody>
      </p:sp>
      <p:sp>
        <p:nvSpPr>
          <p:cNvPr id="6" name="Content Placeholder 5"/>
          <p:cNvSpPr>
            <a:spLocks noGrp="1"/>
          </p:cNvSpPr>
          <p:nvPr>
            <p:ph sz="quarter" idx="4"/>
          </p:nvPr>
        </p:nvSpPr>
        <p:spPr>
          <a:xfrm>
            <a:off x="3471863" y="3618442"/>
            <a:ext cx="2915543" cy="532218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48EFA534-D927-4933-9899-AB07E02EFCDD}" type="datetimeFigureOut">
              <a:rPr lang="it-IT" smtClean="0"/>
              <a:t>13/11/2025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A94B8FAF-96CA-475B-B00E-5A2EE90D5BC8}" type="slidenum">
              <a:rPr lang="it-IT" smtClean="0"/>
              <a:t>‹N›</a:t>
            </a:fld>
            <a:endParaRPr lang="it-IT"/>
          </a:p>
        </p:txBody>
      </p:sp>
    </p:spTree>
    <p:extLst>
      <p:ext uri="{BB962C8B-B14F-4D97-AF65-F5344CB8AC3E}">
        <p14:creationId xmlns:p14="http://schemas.microsoft.com/office/powerpoint/2010/main" val="1797001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48EFA534-D927-4933-9899-AB07E02EFCDD}" type="datetimeFigureOut">
              <a:rPr lang="it-IT" smtClean="0"/>
              <a:t>13/11/2025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A94B8FAF-96CA-475B-B00E-5A2EE90D5BC8}" type="slidenum">
              <a:rPr lang="it-IT" smtClean="0"/>
              <a:t>‹N›</a:t>
            </a:fld>
            <a:endParaRPr lang="it-IT"/>
          </a:p>
        </p:txBody>
      </p:sp>
    </p:spTree>
    <p:extLst>
      <p:ext uri="{BB962C8B-B14F-4D97-AF65-F5344CB8AC3E}">
        <p14:creationId xmlns:p14="http://schemas.microsoft.com/office/powerpoint/2010/main" val="3798672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EFA534-D927-4933-9899-AB07E02EFCDD}" type="datetimeFigureOut">
              <a:rPr lang="it-IT" smtClean="0"/>
              <a:t>13/11/2025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A94B8FAF-96CA-475B-B00E-5A2EE90D5BC8}" type="slidenum">
              <a:rPr lang="it-IT" smtClean="0"/>
              <a:t>‹N›</a:t>
            </a:fld>
            <a:endParaRPr lang="it-IT"/>
          </a:p>
        </p:txBody>
      </p:sp>
    </p:spTree>
    <p:extLst>
      <p:ext uri="{BB962C8B-B14F-4D97-AF65-F5344CB8AC3E}">
        <p14:creationId xmlns:p14="http://schemas.microsoft.com/office/powerpoint/2010/main" val="265311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it-IT"/>
              <a:t>Fare clic per modificare lo stile del titolo</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48EFA534-D927-4933-9899-AB07E02EFCDD}" type="datetimeFigureOut">
              <a:rPr lang="it-IT" smtClean="0"/>
              <a:t>13/11/2025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94B8FAF-96CA-475B-B00E-5A2EE90D5BC8}" type="slidenum">
              <a:rPr lang="it-IT" smtClean="0"/>
              <a:t>‹N›</a:t>
            </a:fld>
            <a:endParaRPr lang="it-IT"/>
          </a:p>
        </p:txBody>
      </p:sp>
    </p:spTree>
    <p:extLst>
      <p:ext uri="{BB962C8B-B14F-4D97-AF65-F5344CB8AC3E}">
        <p14:creationId xmlns:p14="http://schemas.microsoft.com/office/powerpoint/2010/main" val="2331142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48EFA534-D927-4933-9899-AB07E02EFCDD}" type="datetimeFigureOut">
              <a:rPr lang="it-IT" smtClean="0"/>
              <a:t>13/11/2025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94B8FAF-96CA-475B-B00E-5A2EE90D5BC8}" type="slidenum">
              <a:rPr lang="it-IT" smtClean="0"/>
              <a:t>‹N›</a:t>
            </a:fld>
            <a:endParaRPr lang="it-IT"/>
          </a:p>
        </p:txBody>
      </p:sp>
    </p:spTree>
    <p:extLst>
      <p:ext uri="{BB962C8B-B14F-4D97-AF65-F5344CB8AC3E}">
        <p14:creationId xmlns:p14="http://schemas.microsoft.com/office/powerpoint/2010/main" val="1748993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8EFA534-D927-4933-9899-AB07E02EFCDD}" type="datetimeFigureOut">
              <a:rPr lang="it-IT" smtClean="0"/>
              <a:t>13/11/2025</a:t>
            </a:fld>
            <a:endParaRPr lang="it-IT"/>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94B8FAF-96CA-475B-B00E-5A2EE90D5BC8}" type="slidenum">
              <a:rPr lang="it-IT" smtClean="0"/>
              <a:t>‹N›</a:t>
            </a:fld>
            <a:endParaRPr lang="it-IT"/>
          </a:p>
        </p:txBody>
      </p:sp>
    </p:spTree>
    <p:extLst>
      <p:ext uri="{BB962C8B-B14F-4D97-AF65-F5344CB8AC3E}">
        <p14:creationId xmlns:p14="http://schemas.microsoft.com/office/powerpoint/2010/main" val="29480213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8F4670EF-B2A4-4652-9A59-B0B4F61A3D7C}"/>
              </a:ext>
            </a:extLst>
          </p:cNvPr>
          <p:cNvSpPr/>
          <p:nvPr/>
        </p:nvSpPr>
        <p:spPr>
          <a:xfrm>
            <a:off x="1179" y="-6537"/>
            <a:ext cx="6855802" cy="1216791"/>
          </a:xfrm>
          <a:prstGeom prst="rect">
            <a:avLst/>
          </a:prstGeom>
          <a:solidFill>
            <a:srgbClr val="EB2D75"/>
          </a:solidFill>
          <a:ln>
            <a:solidFill>
              <a:srgbClr val="EB2D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063" rtl="0"/>
            <a:endParaRPr lang="it-IT" sz="1799" dirty="0">
              <a:solidFill>
                <a:prstClr val="white"/>
              </a:solidFill>
            </a:endParaRPr>
          </a:p>
        </p:txBody>
      </p:sp>
      <p:grpSp>
        <p:nvGrpSpPr>
          <p:cNvPr id="12" name="Gruppo 11">
            <a:extLst>
              <a:ext uri="{FF2B5EF4-FFF2-40B4-BE49-F238E27FC236}">
                <a16:creationId xmlns:a16="http://schemas.microsoft.com/office/drawing/2014/main" id="{2B7F3CA6-3F29-4B6B-92F7-1478313A4789}"/>
              </a:ext>
            </a:extLst>
          </p:cNvPr>
          <p:cNvGrpSpPr/>
          <p:nvPr/>
        </p:nvGrpSpPr>
        <p:grpSpPr>
          <a:xfrm>
            <a:off x="168022" y="18654"/>
            <a:ext cx="7128932" cy="1086588"/>
            <a:chOff x="-658002" y="-58159"/>
            <a:chExt cx="7131217" cy="1086937"/>
          </a:xfrm>
          <a:solidFill>
            <a:schemeClr val="accent4">
              <a:lumMod val="60000"/>
              <a:lumOff val="40000"/>
            </a:schemeClr>
          </a:solidFill>
        </p:grpSpPr>
        <p:sp>
          <p:nvSpPr>
            <p:cNvPr id="9" name="CasellaDiTesto 8">
              <a:extLst>
                <a:ext uri="{FF2B5EF4-FFF2-40B4-BE49-F238E27FC236}">
                  <a16:creationId xmlns:a16="http://schemas.microsoft.com/office/drawing/2014/main" id="{B548F603-5E89-4732-81E1-3BDE6D564B2C}"/>
                </a:ext>
              </a:extLst>
            </p:cNvPr>
            <p:cNvSpPr txBox="1"/>
            <p:nvPr/>
          </p:nvSpPr>
          <p:spPr>
            <a:xfrm>
              <a:off x="-658002" y="-58159"/>
              <a:ext cx="6857999" cy="784830"/>
            </a:xfrm>
            <a:prstGeom prst="rect">
              <a:avLst/>
            </a:prstGeom>
            <a:noFill/>
          </p:spPr>
          <p:txBody>
            <a:bodyPr wrap="square" rtlCol="0">
              <a:spAutoFit/>
            </a:bodyPr>
            <a:lstStyle/>
            <a:p>
              <a:pPr algn="l" defTabSz="457063" rtl="0"/>
              <a:r>
                <a:rPr lang="it-IT" sz="4499" b="1" dirty="0">
                  <a:solidFill>
                    <a:prstClr val="white"/>
                  </a:solidFill>
                </a:rPr>
                <a:t>MATURCAL</a:t>
              </a:r>
            </a:p>
          </p:txBody>
        </p:sp>
        <p:sp>
          <p:nvSpPr>
            <p:cNvPr id="10" name="CasellaDiTesto 9">
              <a:extLst>
                <a:ext uri="{FF2B5EF4-FFF2-40B4-BE49-F238E27FC236}">
                  <a16:creationId xmlns:a16="http://schemas.microsoft.com/office/drawing/2014/main" id="{E4754841-4104-46FF-A808-969D22C33F92}"/>
                </a:ext>
              </a:extLst>
            </p:cNvPr>
            <p:cNvSpPr txBox="1"/>
            <p:nvPr/>
          </p:nvSpPr>
          <p:spPr>
            <a:xfrm>
              <a:off x="-654260" y="551571"/>
              <a:ext cx="7127475" cy="477207"/>
            </a:xfrm>
            <a:prstGeom prst="rect">
              <a:avLst/>
            </a:prstGeom>
            <a:noFill/>
          </p:spPr>
          <p:txBody>
            <a:bodyPr wrap="square" rtlCol="0">
              <a:spAutoFit/>
            </a:bodyPr>
            <a:lstStyle/>
            <a:p>
              <a:pPr algn="l" defTabSz="457063" rtl="0"/>
              <a:r>
                <a:rPr lang="it-IT" sz="1500" dirty="0">
                  <a:solidFill>
                    <a:prstClr val="white"/>
                  </a:solidFill>
                </a:rPr>
                <a:t>Correcteur liquide à base de chlorure de calcium</a:t>
              </a:r>
            </a:p>
            <a:p>
              <a:pPr algn="l" defTabSz="457063" rtl="0"/>
              <a:r>
                <a:rPr lang="it-IT" sz="1000" dirty="0">
                  <a:solidFill>
                    <a:prstClr val="white"/>
                  </a:solidFill>
                </a:rPr>
                <a:t>Conditionnements : 6 - 12 - 25 - 370 - 1300 kg</a:t>
              </a:r>
            </a:p>
          </p:txBody>
        </p:sp>
      </p:grpSp>
      <p:sp>
        <p:nvSpPr>
          <p:cNvPr id="15" name="Rettangolo 14">
            <a:extLst>
              <a:ext uri="{FF2B5EF4-FFF2-40B4-BE49-F238E27FC236}">
                <a16:creationId xmlns:a16="http://schemas.microsoft.com/office/drawing/2014/main" id="{800A02EE-01E6-47DD-8932-AF7AB7EE73DC}"/>
              </a:ext>
            </a:extLst>
          </p:cNvPr>
          <p:cNvSpPr/>
          <p:nvPr/>
        </p:nvSpPr>
        <p:spPr>
          <a:xfrm>
            <a:off x="168022" y="2414386"/>
            <a:ext cx="6421622" cy="769441"/>
          </a:xfrm>
          <a:prstGeom prst="rect">
            <a:avLst/>
          </a:prstGeom>
        </p:spPr>
        <p:txBody>
          <a:bodyPr wrap="square">
            <a:spAutoFit/>
          </a:bodyPr>
          <a:lstStyle/>
          <a:p>
            <a:pPr algn="l" defTabSz="457063" rtl="0"/>
            <a:r>
              <a:rPr lang="it-IT" sz="1100" dirty="0">
                <a:solidFill>
                  <a:prstClr val="black"/>
                </a:solidFill>
              </a:rPr>
              <a:t>MATURCAL est un produit liquide utilisé sur les cultures maraîchères et fruitières pour prévenir les carences en calcium. Il accélère également la maturation des tomates, préserve leur fermeté et les protège des attaques fongiques par temps de pluie. MATURCAL est un excellent agent cicatrisant et désinfectant pour les dégâts de grêle sur toutes les cultures.</a:t>
            </a:r>
          </a:p>
        </p:txBody>
      </p:sp>
      <p:sp>
        <p:nvSpPr>
          <p:cNvPr id="17" name="CasellaDiTesto 16">
            <a:extLst>
              <a:ext uri="{FF2B5EF4-FFF2-40B4-BE49-F238E27FC236}">
                <a16:creationId xmlns:a16="http://schemas.microsoft.com/office/drawing/2014/main" id="{DA962A4F-FFB3-48FC-B770-D5352E804004}"/>
              </a:ext>
            </a:extLst>
          </p:cNvPr>
          <p:cNvSpPr txBox="1"/>
          <p:nvPr/>
        </p:nvSpPr>
        <p:spPr>
          <a:xfrm>
            <a:off x="171764" y="1256401"/>
            <a:ext cx="2800183" cy="323061"/>
          </a:xfrm>
          <a:prstGeom prst="rect">
            <a:avLst/>
          </a:prstGeom>
          <a:noFill/>
        </p:spPr>
        <p:txBody>
          <a:bodyPr wrap="square" rtlCol="0">
            <a:spAutoFit/>
          </a:bodyPr>
          <a:lstStyle/>
          <a:p>
            <a:pPr algn="l" defTabSz="457063" rtl="0"/>
            <a:r>
              <a:rPr lang="it-IT" sz="1500" dirty="0">
                <a:solidFill>
                  <a:srgbClr val="ED7D31">
                    <a:lumMod val="50000"/>
                  </a:srgbClr>
                </a:solidFill>
              </a:rPr>
              <a:t>COMPOSITION:</a:t>
            </a:r>
          </a:p>
        </p:txBody>
      </p:sp>
      <p:sp>
        <p:nvSpPr>
          <p:cNvPr id="18" name="CasellaDiTesto 17">
            <a:extLst>
              <a:ext uri="{FF2B5EF4-FFF2-40B4-BE49-F238E27FC236}">
                <a16:creationId xmlns:a16="http://schemas.microsoft.com/office/drawing/2014/main" id="{07B262B0-657A-4EC3-937C-6E4F14F30DFA}"/>
              </a:ext>
            </a:extLst>
          </p:cNvPr>
          <p:cNvSpPr txBox="1"/>
          <p:nvPr/>
        </p:nvSpPr>
        <p:spPr>
          <a:xfrm>
            <a:off x="168022" y="2123033"/>
            <a:ext cx="2800183" cy="323061"/>
          </a:xfrm>
          <a:prstGeom prst="rect">
            <a:avLst/>
          </a:prstGeom>
          <a:noFill/>
        </p:spPr>
        <p:txBody>
          <a:bodyPr wrap="square" rtlCol="0">
            <a:spAutoFit/>
          </a:bodyPr>
          <a:lstStyle/>
          <a:p>
            <a:pPr algn="l" defTabSz="457063" rtl="0"/>
            <a:r>
              <a:rPr lang="it-IT" sz="1500" dirty="0">
                <a:solidFill>
                  <a:srgbClr val="ED7D31">
                    <a:lumMod val="50000"/>
                  </a:srgbClr>
                </a:solidFill>
              </a:rPr>
              <a:t>CARACTÉRISTIQUES TECHNIQUES :</a:t>
            </a:r>
          </a:p>
        </p:txBody>
      </p:sp>
      <p:sp>
        <p:nvSpPr>
          <p:cNvPr id="19" name="CasellaDiTesto 18">
            <a:extLst>
              <a:ext uri="{FF2B5EF4-FFF2-40B4-BE49-F238E27FC236}">
                <a16:creationId xmlns:a16="http://schemas.microsoft.com/office/drawing/2014/main" id="{5B62360D-A52C-462C-B433-2AA9BD035A55}"/>
              </a:ext>
            </a:extLst>
          </p:cNvPr>
          <p:cNvSpPr txBox="1"/>
          <p:nvPr/>
        </p:nvSpPr>
        <p:spPr>
          <a:xfrm>
            <a:off x="183694" y="4138735"/>
            <a:ext cx="2800183" cy="323061"/>
          </a:xfrm>
          <a:prstGeom prst="rect">
            <a:avLst/>
          </a:prstGeom>
          <a:noFill/>
        </p:spPr>
        <p:txBody>
          <a:bodyPr wrap="square" rtlCol="0">
            <a:spAutoFit/>
          </a:bodyPr>
          <a:lstStyle/>
          <a:p>
            <a:pPr algn="l" defTabSz="457063" rtl="0"/>
            <a:r>
              <a:rPr lang="it-IT" sz="1500" dirty="0">
                <a:solidFill>
                  <a:srgbClr val="ED7D31">
                    <a:lumMod val="50000"/>
                  </a:srgbClr>
                </a:solidFill>
              </a:rPr>
              <a:t>MODE D'EMPLOI ET POSOLOGIE :</a:t>
            </a:r>
          </a:p>
        </p:txBody>
      </p:sp>
      <p:sp>
        <p:nvSpPr>
          <p:cNvPr id="20" name="CasellaDiTesto 19">
            <a:extLst>
              <a:ext uri="{FF2B5EF4-FFF2-40B4-BE49-F238E27FC236}">
                <a16:creationId xmlns:a16="http://schemas.microsoft.com/office/drawing/2014/main" id="{07B262B0-657A-4EC3-937C-6E4F14F30DFA}"/>
              </a:ext>
            </a:extLst>
          </p:cNvPr>
          <p:cNvSpPr txBox="1"/>
          <p:nvPr/>
        </p:nvSpPr>
        <p:spPr>
          <a:xfrm>
            <a:off x="183694" y="3189997"/>
            <a:ext cx="2800183" cy="323061"/>
          </a:xfrm>
          <a:prstGeom prst="rect">
            <a:avLst/>
          </a:prstGeom>
          <a:noFill/>
        </p:spPr>
        <p:txBody>
          <a:bodyPr wrap="square" rtlCol="0">
            <a:spAutoFit/>
          </a:bodyPr>
          <a:lstStyle/>
          <a:p>
            <a:pPr algn="l" defTabSz="457063" rtl="0"/>
            <a:r>
              <a:rPr lang="it-IT" sz="1500" dirty="0">
                <a:solidFill>
                  <a:srgbClr val="ED7D31">
                    <a:lumMod val="50000"/>
                  </a:srgbClr>
                </a:solidFill>
              </a:rPr>
              <a:t>CARACTÉRISTIQUES PHYSIQUES :</a:t>
            </a:r>
          </a:p>
        </p:txBody>
      </p:sp>
      <p:graphicFrame>
        <p:nvGraphicFramePr>
          <p:cNvPr id="11" name="Tabella 10"/>
          <p:cNvGraphicFramePr>
            <a:graphicFrameLocks noGrp="1"/>
          </p:cNvGraphicFramePr>
          <p:nvPr>
            <p:extLst>
              <p:ext uri="{D42A27DB-BD31-4B8C-83A1-F6EECF244321}">
                <p14:modId xmlns:p14="http://schemas.microsoft.com/office/powerpoint/2010/main" val="2299532982"/>
              </p:ext>
            </p:extLst>
          </p:nvPr>
        </p:nvGraphicFramePr>
        <p:xfrm>
          <a:off x="279158" y="1640345"/>
          <a:ext cx="4826916" cy="259080"/>
        </p:xfrm>
        <a:graphic>
          <a:graphicData uri="http://schemas.openxmlformats.org/drawingml/2006/table">
            <a:tbl>
              <a:tblPr firstRow="1" bandRow="1">
                <a:tableStyleId>{5940675A-B579-460E-94D1-54222C63F5DA}</a:tableStyleId>
              </a:tblPr>
              <a:tblGrid>
                <a:gridCol w="4179554">
                  <a:extLst>
                    <a:ext uri="{9D8B030D-6E8A-4147-A177-3AD203B41FA5}">
                      <a16:colId xmlns:a16="http://schemas.microsoft.com/office/drawing/2014/main" val="20000"/>
                    </a:ext>
                  </a:extLst>
                </a:gridCol>
                <a:gridCol w="647362">
                  <a:extLst>
                    <a:ext uri="{9D8B030D-6E8A-4147-A177-3AD203B41FA5}">
                      <a16:colId xmlns:a16="http://schemas.microsoft.com/office/drawing/2014/main" val="20001"/>
                    </a:ext>
                  </a:extLst>
                </a:gridCol>
              </a:tblGrid>
              <a:tr h="174616">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it-IT" sz="1100" dirty="0"/>
                        <a:t>Oxyde de calcium (</a:t>
                      </a:r>
                      <a:r>
                        <a:rPr lang="it-IT" sz="1100" dirty="0" err="1"/>
                        <a:t>CaO</a:t>
                      </a:r>
                      <a:r>
                        <a:rPr lang="it-IT" sz="1100"/>
                        <a:t>)</a:t>
                      </a:r>
                      <a:r>
                        <a:rPr lang="it-IT" sz="1100" dirty="0"/>
                        <a:t>soluble dans l'eau</a:t>
                      </a:r>
                    </a:p>
                  </a:txBody>
                  <a:tcPr/>
                </a:tc>
                <a:tc>
                  <a:txBody>
                    <a:bodyPr/>
                    <a:lstStyle/>
                    <a:p>
                      <a:pPr algn="l" rtl="0"/>
                      <a:r>
                        <a:rPr lang="it-IT" sz="1100" dirty="0"/>
                        <a:t>17%</a:t>
                      </a:r>
                    </a:p>
                  </a:txBody>
                  <a:tcPr/>
                </a:tc>
                <a:extLst>
                  <a:ext uri="{0D108BD9-81ED-4DB2-BD59-A6C34878D82A}">
                    <a16:rowId xmlns:a16="http://schemas.microsoft.com/office/drawing/2014/main" val="10000"/>
                  </a:ext>
                </a:extLst>
              </a:tr>
            </a:tbl>
          </a:graphicData>
        </a:graphic>
      </p:graphicFrame>
      <p:sp>
        <p:nvSpPr>
          <p:cNvPr id="21" name="CasellaDiTesto 20"/>
          <p:cNvSpPr txBox="1"/>
          <p:nvPr/>
        </p:nvSpPr>
        <p:spPr>
          <a:xfrm>
            <a:off x="168022" y="3519683"/>
            <a:ext cx="2687541" cy="600164"/>
          </a:xfrm>
          <a:prstGeom prst="rect">
            <a:avLst/>
          </a:prstGeom>
          <a:noFill/>
        </p:spPr>
        <p:txBody>
          <a:bodyPr wrap="square" rtlCol="0">
            <a:spAutoFit/>
          </a:bodyPr>
          <a:lstStyle/>
          <a:p>
            <a:pPr algn="l" rtl="0"/>
            <a:r>
              <a:rPr lang="it-IT" sz="1100" dirty="0"/>
              <a:t>Poids spécifique : 1,33 g/ml</a:t>
            </a:r>
          </a:p>
          <a:p>
            <a:pPr algn="l" rtl="0"/>
            <a:r>
              <a:rPr lang="it-IT" sz="1100" dirty="0" err="1"/>
              <a:t>Ph</a:t>
            </a:r>
            <a:r>
              <a:rPr lang="it-IT" sz="1100"/>
              <a:t> de </a:t>
            </a:r>
            <a:r>
              <a:rPr lang="it-IT" sz="1100" dirty="0"/>
              <a:t>la solution à 1 % : 6,7</a:t>
            </a:r>
          </a:p>
          <a:p>
            <a:pPr algn="l" rtl="0"/>
            <a:r>
              <a:rPr lang="it-IT" sz="1100" dirty="0"/>
              <a:t>Conductivité à 1 % (</a:t>
            </a:r>
            <a:r>
              <a:rPr lang="it-IT" sz="1100" dirty="0" err="1"/>
              <a:t>MS</a:t>
            </a:r>
            <a:r>
              <a:rPr lang="it-IT" sz="1100" dirty="0"/>
              <a:t>/cm): 1</a:t>
            </a:r>
          </a:p>
        </p:txBody>
      </p:sp>
      <p:sp>
        <p:nvSpPr>
          <p:cNvPr id="24" name="CasellaDiTesto 23"/>
          <p:cNvSpPr txBox="1"/>
          <p:nvPr/>
        </p:nvSpPr>
        <p:spPr>
          <a:xfrm>
            <a:off x="183693" y="4469853"/>
            <a:ext cx="2557155" cy="276999"/>
          </a:xfrm>
          <a:prstGeom prst="rect">
            <a:avLst/>
          </a:prstGeom>
          <a:noFill/>
        </p:spPr>
        <p:txBody>
          <a:bodyPr wrap="square" rtlCol="0">
            <a:spAutoFit/>
          </a:bodyPr>
          <a:lstStyle/>
          <a:p>
            <a:pPr algn="l" rtl="0"/>
            <a:r>
              <a:rPr lang="it-IT" sz="1200" b="1" dirty="0"/>
              <a:t>APPLICATION FOLAIRE</a:t>
            </a:r>
          </a:p>
        </p:txBody>
      </p:sp>
      <p:graphicFrame>
        <p:nvGraphicFramePr>
          <p:cNvPr id="25" name="Tabella 24"/>
          <p:cNvGraphicFramePr>
            <a:graphicFrameLocks noGrp="1"/>
          </p:cNvGraphicFramePr>
          <p:nvPr>
            <p:extLst>
              <p:ext uri="{D42A27DB-BD31-4B8C-83A1-F6EECF244321}">
                <p14:modId xmlns:p14="http://schemas.microsoft.com/office/powerpoint/2010/main" val="2887067679"/>
              </p:ext>
            </p:extLst>
          </p:nvPr>
        </p:nvGraphicFramePr>
        <p:xfrm>
          <a:off x="293433" y="4798577"/>
          <a:ext cx="6183566" cy="1706880"/>
        </p:xfrm>
        <a:graphic>
          <a:graphicData uri="http://schemas.openxmlformats.org/drawingml/2006/table">
            <a:tbl>
              <a:tblPr firstRow="1" bandRow="1">
                <a:tableStyleId>{5940675A-B579-460E-94D1-54222C63F5DA}</a:tableStyleId>
              </a:tblPr>
              <a:tblGrid>
                <a:gridCol w="1358386">
                  <a:extLst>
                    <a:ext uri="{9D8B030D-6E8A-4147-A177-3AD203B41FA5}">
                      <a16:colId xmlns:a16="http://schemas.microsoft.com/office/drawing/2014/main" val="20000"/>
                    </a:ext>
                  </a:extLst>
                </a:gridCol>
                <a:gridCol w="3244646">
                  <a:extLst>
                    <a:ext uri="{9D8B030D-6E8A-4147-A177-3AD203B41FA5}">
                      <a16:colId xmlns:a16="http://schemas.microsoft.com/office/drawing/2014/main" val="20001"/>
                    </a:ext>
                  </a:extLst>
                </a:gridCol>
                <a:gridCol w="1580534">
                  <a:extLst>
                    <a:ext uri="{9D8B030D-6E8A-4147-A177-3AD203B41FA5}">
                      <a16:colId xmlns:a16="http://schemas.microsoft.com/office/drawing/2014/main" val="20002"/>
                    </a:ext>
                  </a:extLst>
                </a:gridCol>
              </a:tblGrid>
              <a:tr h="222505">
                <a:tc>
                  <a:txBody>
                    <a:bodyPr/>
                    <a:lstStyle/>
                    <a:p>
                      <a:pPr algn="l" rtl="0"/>
                      <a:r>
                        <a:rPr lang="it-IT" sz="1100" dirty="0"/>
                        <a:t>Fruits à pépins,</a:t>
                      </a:r>
                      <a:r>
                        <a:rPr lang="it-IT" sz="1100" baseline="0" dirty="0"/>
                        <a:t>fruits à noyau :</a:t>
                      </a:r>
                      <a:endParaRPr lang="it-IT" sz="1100" dirty="0"/>
                    </a:p>
                  </a:txBody>
                  <a:tcPr/>
                </a:tc>
                <a:tc>
                  <a:txBody>
                    <a:bodyPr/>
                    <a:lstStyle/>
                    <a:p>
                      <a:pPr algn="l" rtl="0"/>
                      <a:r>
                        <a:rPr lang="it-IT" sz="1100" dirty="0"/>
                        <a:t>Des pétales qui tombent</a:t>
                      </a:r>
                    </a:p>
                  </a:txBody>
                  <a:tcPr/>
                </a:tc>
                <a:tc>
                  <a:txBody>
                    <a:bodyPr/>
                    <a:lstStyle/>
                    <a:p>
                      <a:pPr algn="l" rtl="0"/>
                      <a:r>
                        <a:rPr lang="it-IT" sz="1100" dirty="0"/>
                        <a:t>350 cm³/hl jusqu'à 750 cm³/hl</a:t>
                      </a:r>
                    </a:p>
                  </a:txBody>
                  <a:tcPr/>
                </a:tc>
                <a:extLst>
                  <a:ext uri="{0D108BD9-81ED-4DB2-BD59-A6C34878D82A}">
                    <a16:rowId xmlns:a16="http://schemas.microsoft.com/office/drawing/2014/main" val="10000"/>
                  </a:ext>
                </a:extLst>
              </a:tr>
              <a:tr h="222505">
                <a:tc>
                  <a:txBody>
                    <a:bodyPr/>
                    <a:lstStyle/>
                    <a:p>
                      <a:pPr algn="l" rtl="0"/>
                      <a:r>
                        <a:rPr lang="it-IT" sz="1100" dirty="0"/>
                        <a:t>Légumes:</a:t>
                      </a:r>
                    </a:p>
                  </a:txBody>
                  <a:tcPr/>
                </a:tc>
                <a:tc>
                  <a:txBody>
                    <a:bodyPr/>
                    <a:lstStyle/>
                    <a:p>
                      <a:pPr algn="l" rtl="0"/>
                      <a:r>
                        <a:rPr lang="it-IT" sz="1100" dirty="0"/>
                        <a:t>De l'agrandissement</a:t>
                      </a:r>
                      <a:r>
                        <a:rPr lang="it-IT" sz="1100" baseline="0" dirty="0"/>
                        <a:t>des fruits tous les 10 jours</a:t>
                      </a:r>
                      <a:endParaRPr lang="it-IT" sz="1100" dirty="0"/>
                    </a:p>
                  </a:txBody>
                  <a:tcPr/>
                </a:tc>
                <a:tc>
                  <a:txBody>
                    <a:bodyPr/>
                    <a:lstStyle/>
                    <a:p>
                      <a:pPr algn="l" rtl="0"/>
                      <a:r>
                        <a:rPr lang="it-IT" sz="1100" dirty="0"/>
                        <a:t>1 kg/hl</a:t>
                      </a:r>
                    </a:p>
                  </a:txBody>
                  <a:tcPr/>
                </a:tc>
                <a:extLst>
                  <a:ext uri="{0D108BD9-81ED-4DB2-BD59-A6C34878D82A}">
                    <a16:rowId xmlns:a16="http://schemas.microsoft.com/office/drawing/2014/main" val="10001"/>
                  </a:ext>
                </a:extLst>
              </a:tr>
              <a:tr h="250909">
                <a:tc>
                  <a:txBody>
                    <a:bodyPr/>
                    <a:lstStyle/>
                    <a:p>
                      <a:pPr algn="l" rtl="0"/>
                      <a:r>
                        <a:rPr lang="it-IT" sz="1100" dirty="0"/>
                        <a:t>Comme agent de maturation des tomates :</a:t>
                      </a:r>
                    </a:p>
                  </a:txBody>
                  <a:tcPr/>
                </a:tc>
                <a:tc>
                  <a:txBody>
                    <a:bodyPr/>
                    <a:lstStyle/>
                    <a:p>
                      <a:pPr algn="l" rtl="0"/>
                      <a:r>
                        <a:rPr lang="it-IT" sz="1100" dirty="0"/>
                        <a:t>Première intervention après 8 jours, seconde après 2 jours.</a:t>
                      </a:r>
                      <a:r>
                        <a:rPr lang="it-IT" sz="1100" baseline="0" dirty="0"/>
                        <a:t>dès le premier</a:t>
                      </a:r>
                      <a:endParaRPr lang="it-IT" sz="1100" dirty="0"/>
                    </a:p>
                  </a:txBody>
                  <a:tcPr/>
                </a:tc>
                <a:tc>
                  <a:txBody>
                    <a:bodyPr/>
                    <a:lstStyle/>
                    <a:p>
                      <a:pPr algn="l" rtl="0"/>
                      <a:r>
                        <a:rPr lang="it-IT" sz="1100" dirty="0"/>
                        <a:t>80-120 kg/ha</a:t>
                      </a:r>
                    </a:p>
                  </a:txBody>
                  <a:tcPr/>
                </a:tc>
                <a:extLst>
                  <a:ext uri="{0D108BD9-81ED-4DB2-BD59-A6C34878D82A}">
                    <a16:rowId xmlns:a16="http://schemas.microsoft.com/office/drawing/2014/main" val="10002"/>
                  </a:ext>
                </a:extLst>
              </a:tr>
              <a:tr h="250909">
                <a:tc>
                  <a:txBody>
                    <a:bodyPr/>
                    <a:lstStyle/>
                    <a:p>
                      <a:pPr algn="l" rtl="0"/>
                      <a:r>
                        <a:rPr lang="it-IT" sz="1100" dirty="0"/>
                        <a:t>En tant qu'agent de guérison :</a:t>
                      </a:r>
                    </a:p>
                  </a:txBody>
                  <a:tcPr/>
                </a:tc>
                <a:tc>
                  <a:txBody>
                    <a:bodyPr/>
                    <a:lstStyle/>
                    <a:p>
                      <a:pPr algn="l" rtl="0"/>
                      <a:endParaRPr lang="it-IT" sz="1100" dirty="0"/>
                    </a:p>
                  </a:txBody>
                  <a:tcPr/>
                </a:tc>
                <a:tc>
                  <a:txBody>
                    <a:bodyPr/>
                    <a:lstStyle/>
                    <a:p>
                      <a:pPr algn="l" rtl="0"/>
                      <a:r>
                        <a:rPr lang="it-IT" sz="1100" dirty="0"/>
                        <a:t>2 kg/hl</a:t>
                      </a:r>
                    </a:p>
                  </a:txBody>
                  <a:tcPr/>
                </a:tc>
                <a:extLst>
                  <a:ext uri="{0D108BD9-81ED-4DB2-BD59-A6C34878D82A}">
                    <a16:rowId xmlns:a16="http://schemas.microsoft.com/office/drawing/2014/main" val="10003"/>
                  </a:ext>
                </a:extLst>
              </a:tr>
            </a:tbl>
          </a:graphicData>
        </a:graphic>
      </p:graphicFrame>
      <p:pic>
        <p:nvPicPr>
          <p:cNvPr id="26" name="Immagine 2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11979" y="203594"/>
            <a:ext cx="909598" cy="795349"/>
          </a:xfrm>
          <a:prstGeom prst="rect">
            <a:avLst/>
          </a:prstGeom>
        </p:spPr>
      </p:pic>
      <p:grpSp>
        <p:nvGrpSpPr>
          <p:cNvPr id="27" name="Gruppo 26">
            <a:extLst>
              <a:ext uri="{FF2B5EF4-FFF2-40B4-BE49-F238E27FC236}">
                <a16:creationId xmlns:a16="http://schemas.microsoft.com/office/drawing/2014/main" id="{245F6151-D0FD-44D3-B2CA-1840E7FE0710}"/>
              </a:ext>
            </a:extLst>
          </p:cNvPr>
          <p:cNvGrpSpPr/>
          <p:nvPr/>
        </p:nvGrpSpPr>
        <p:grpSpPr>
          <a:xfrm>
            <a:off x="809405" y="9061022"/>
            <a:ext cx="5239190" cy="641384"/>
            <a:chOff x="789847" y="9056598"/>
            <a:chExt cx="5239190" cy="641384"/>
          </a:xfrm>
        </p:grpSpPr>
        <p:pic>
          <p:nvPicPr>
            <p:cNvPr id="28" name="Immagine 27">
              <a:extLst>
                <a:ext uri="{FF2B5EF4-FFF2-40B4-BE49-F238E27FC236}">
                  <a16:creationId xmlns:a16="http://schemas.microsoft.com/office/drawing/2014/main" id="{95941072-9050-4261-B97C-EBEE1AC1E59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9847" y="9056598"/>
              <a:ext cx="1587878" cy="570663"/>
            </a:xfrm>
            <a:prstGeom prst="rect">
              <a:avLst/>
            </a:prstGeom>
          </p:spPr>
        </p:pic>
        <p:sp>
          <p:nvSpPr>
            <p:cNvPr id="29" name="CasellaDiTesto 21">
              <a:extLst>
                <a:ext uri="{FF2B5EF4-FFF2-40B4-BE49-F238E27FC236}">
                  <a16:creationId xmlns:a16="http://schemas.microsoft.com/office/drawing/2014/main" id="{5E8D1F9E-6516-4037-91D3-9E0A668F875C}"/>
                </a:ext>
              </a:extLst>
            </p:cNvPr>
            <p:cNvSpPr txBox="1"/>
            <p:nvPr/>
          </p:nvSpPr>
          <p:spPr>
            <a:xfrm>
              <a:off x="2374532" y="9097818"/>
              <a:ext cx="3015076" cy="60016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rtl="0"/>
              <a:r>
                <a:rPr lang="it-IT" sz="1100" dirty="0"/>
                <a:t>AGRI 2000 ITALIA SRL</a:t>
              </a:r>
            </a:p>
            <a:p>
              <a:pPr algn="l" rtl="0"/>
              <a:r>
                <a:rPr lang="it-IT" sz="1100" dirty="0"/>
                <a:t>Via Nagliati 87 44033-Alberone di Riva del Po (FE)</a:t>
              </a:r>
            </a:p>
            <a:p>
              <a:pPr algn="l" rtl="0"/>
              <a:r>
                <a:rPr lang="it-IT" sz="1100" dirty="0"/>
                <a:t>Tél. 0532 874223 Courriel : info@agri2000italia.com</a:t>
              </a:r>
            </a:p>
          </p:txBody>
        </p:sp>
        <p:pic>
          <p:nvPicPr>
            <p:cNvPr id="30" name="Immagine 29">
              <a:extLst>
                <a:ext uri="{FF2B5EF4-FFF2-40B4-BE49-F238E27FC236}">
                  <a16:creationId xmlns:a16="http://schemas.microsoft.com/office/drawing/2014/main" id="{93315668-0D98-4490-A7CD-C46BC7D6DBC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12016" y="9120239"/>
              <a:ext cx="717021" cy="507022"/>
            </a:xfrm>
            <a:prstGeom prst="rect">
              <a:avLst/>
            </a:prstGeom>
          </p:spPr>
        </p:pic>
      </p:grpSp>
    </p:spTree>
    <p:extLst>
      <p:ext uri="{BB962C8B-B14F-4D97-AF65-F5344CB8AC3E}">
        <p14:creationId xmlns:p14="http://schemas.microsoft.com/office/powerpoint/2010/main" val="3002615565"/>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i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TotalTime>
  <Words>227</Words>
  <Application>Microsoft Office PowerPoint</Application>
  <PresentationFormat>A4 (21x29,7 cm)</PresentationFormat>
  <Paragraphs>28</Paragraphs>
  <Slides>1</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vt:i4>
      </vt:variant>
    </vt:vector>
  </HeadingPairs>
  <TitlesOfParts>
    <vt:vector size="5" baseType="lpstr">
      <vt:lpstr>Arial</vt:lpstr>
      <vt:lpstr>Calibri</vt:lpstr>
      <vt:lpstr>Calibri Light</vt:lpstr>
      <vt:lpstr>Tema di Office</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CHIARA</dc:creator>
  <cp:lastModifiedBy>Agri 2000</cp:lastModifiedBy>
  <cp:revision>8</cp:revision>
  <dcterms:created xsi:type="dcterms:W3CDTF">2018-10-08T09:52:52Z</dcterms:created>
  <dcterms:modified xsi:type="dcterms:W3CDTF">2025-11-13T08:24:40Z</dcterms:modified>
</cp:coreProperties>
</file>