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39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909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513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08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13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491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36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05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11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84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80EEB-EF1A-4A4E-9A3F-9218A8F432BE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AE60E-AD50-474F-8EB3-82264189B3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31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8F4670EF-B2A4-4652-9A59-B0B4F61A3D7C}"/>
              </a:ext>
            </a:extLst>
          </p:cNvPr>
          <p:cNvSpPr/>
          <p:nvPr/>
        </p:nvSpPr>
        <p:spPr>
          <a:xfrm>
            <a:off x="1179" y="-6537"/>
            <a:ext cx="6855802" cy="121679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63" rtl="0"/>
            <a:endParaRPr lang="it-IT" sz="1799" dirty="0">
              <a:solidFill>
                <a:prstClr val="white"/>
              </a:solidFill>
            </a:endParaRP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2B7F3CA6-3F29-4B6B-92F7-1478313A4789}"/>
              </a:ext>
            </a:extLst>
          </p:cNvPr>
          <p:cNvGrpSpPr/>
          <p:nvPr/>
        </p:nvGrpSpPr>
        <p:grpSpPr>
          <a:xfrm>
            <a:off x="168022" y="18654"/>
            <a:ext cx="7128932" cy="1086588"/>
            <a:chOff x="-658002" y="-58159"/>
            <a:chExt cx="7131217" cy="1086937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B548F603-5E89-4732-81E1-3BDE6D564B2C}"/>
                </a:ext>
              </a:extLst>
            </p:cNvPr>
            <p:cNvSpPr txBox="1"/>
            <p:nvPr/>
          </p:nvSpPr>
          <p:spPr>
            <a:xfrm>
              <a:off x="-658002" y="-58159"/>
              <a:ext cx="6857999" cy="784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4499" b="1" dirty="0">
                  <a:solidFill>
                    <a:prstClr val="white"/>
                  </a:solidFill>
                </a:rPr>
                <a:t>F 5-20-5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E4754841-4104-46FF-A808-969D22C33F92}"/>
                </a:ext>
              </a:extLst>
            </p:cNvPr>
            <p:cNvSpPr txBox="1"/>
            <p:nvPr/>
          </p:nvSpPr>
          <p:spPr>
            <a:xfrm>
              <a:off x="-654260" y="551571"/>
              <a:ext cx="7127475" cy="4772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defTabSz="457063" rtl="0"/>
              <a:r>
                <a:rPr lang="it-IT" sz="1500" dirty="0">
                  <a:solidFill>
                    <a:prstClr val="white"/>
                  </a:solidFill>
                </a:rPr>
                <a:t>Engrais ternaire aux microéléments (faible teneur en chlore)</a:t>
              </a:r>
            </a:p>
            <a:p>
              <a:pPr algn="l" defTabSz="457063" rtl="0"/>
              <a:r>
                <a:rPr lang="it-IT" sz="1000" dirty="0">
                  <a:solidFill>
                    <a:prstClr val="white"/>
                  </a:solidFill>
                </a:rPr>
                <a:t>Colis : 1,2 - 6 - 12 - 25 - 250 Kg</a:t>
              </a:r>
            </a:p>
          </p:txBody>
        </p:sp>
      </p:grpSp>
      <p:sp>
        <p:nvSpPr>
          <p:cNvPr id="15" name="Rettangolo 14">
            <a:extLst>
              <a:ext uri="{FF2B5EF4-FFF2-40B4-BE49-F238E27FC236}">
                <a16:creationId xmlns:a16="http://schemas.microsoft.com/office/drawing/2014/main" id="{800A02EE-01E6-47DD-8932-AF7AB7EE73DC}"/>
              </a:ext>
            </a:extLst>
          </p:cNvPr>
          <p:cNvSpPr/>
          <p:nvPr/>
        </p:nvSpPr>
        <p:spPr>
          <a:xfrm>
            <a:off x="167990" y="3778400"/>
            <a:ext cx="63096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063" rtl="0"/>
            <a:r>
              <a:rPr lang="it-IT" sz="1100" dirty="0">
                <a:solidFill>
                  <a:prstClr val="black"/>
                </a:solidFill>
              </a:rPr>
              <a:t>Le F 5-20-5 est un engrais liquide foliaire et racinaire à haute teneur en phosphore, qui apporte un soutien nutritionnel efficace dès les premiers stades de développement des cultures. Sa forte teneur en phosphore, combinée à la présence d'azote, de potassium et d'oligo-éléments, favorise une croissance plus uniforme des plantes. À </a:t>
            </a:r>
            <a:r>
              <a:rPr lang="it-IT" sz="1100" dirty="0" err="1">
                <a:solidFill>
                  <a:prstClr val="black"/>
                </a:solidFill>
              </a:rPr>
              <a:t>utiliser</a:t>
            </a:r>
            <a:r>
              <a:rPr lang="it-IT" sz="1100" dirty="0">
                <a:solidFill>
                  <a:prstClr val="black"/>
                </a:solidFill>
              </a:rPr>
              <a:t> </a:t>
            </a:r>
            <a:r>
              <a:rPr lang="it-IT" sz="1100" dirty="0" err="1">
                <a:solidFill>
                  <a:prstClr val="black"/>
                </a:solidFill>
              </a:rPr>
              <a:t>dans</a:t>
            </a:r>
            <a:r>
              <a:rPr lang="it-IT" sz="1100" dirty="0">
                <a:solidFill>
                  <a:prstClr val="black"/>
                </a:solidFill>
              </a:rPr>
              <a:t> </a:t>
            </a:r>
            <a:r>
              <a:rPr lang="it-IT" sz="1100" dirty="0" err="1">
                <a:solidFill>
                  <a:prstClr val="black"/>
                </a:solidFill>
              </a:rPr>
              <a:t>pré</a:t>
            </a:r>
            <a:r>
              <a:rPr lang="it-IT" sz="1100" dirty="0">
                <a:solidFill>
                  <a:prstClr val="black"/>
                </a:solidFill>
              </a:rPr>
              <a:t> et post-floraison.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A962A4F-FFB3-48FC-B770-D5352E804004}"/>
              </a:ext>
            </a:extLst>
          </p:cNvPr>
          <p:cNvSpPr txBox="1"/>
          <p:nvPr/>
        </p:nvSpPr>
        <p:spPr>
          <a:xfrm>
            <a:off x="171764" y="128354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COMPOSITION: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7990" y="3509229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CARACTÉRISTIQUES TECHNIQUES: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B62360D-A52C-462C-B433-2AA9BD035A55}"/>
              </a:ext>
            </a:extLst>
          </p:cNvPr>
          <p:cNvSpPr txBox="1"/>
          <p:nvPr/>
        </p:nvSpPr>
        <p:spPr>
          <a:xfrm>
            <a:off x="167987" y="5412035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MODE D'EMPLOI ET POSOLOGIE :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07B262B0-657A-4EC3-937C-6E4F14F30DFA}"/>
              </a:ext>
            </a:extLst>
          </p:cNvPr>
          <p:cNvSpPr txBox="1"/>
          <p:nvPr/>
        </p:nvSpPr>
        <p:spPr>
          <a:xfrm>
            <a:off x="167989" y="4550137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457063" rtl="0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CARACTÉRISTIQUES PHYSIQUES:</a:t>
            </a: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578186"/>
              </p:ext>
            </p:extLst>
          </p:nvPr>
        </p:nvGraphicFramePr>
        <p:xfrm>
          <a:off x="288886" y="1636764"/>
          <a:ext cx="4572000" cy="1813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20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/>
                        <a:t>Azote total (N)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Pentoxyde de phosphore hydrosoluble (P₂O₅)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Oxyde de potassium (K₂O) soluble dans l'eau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Bore (B) soluble dans l'eau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0,02%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EDTA de fer (Fe) hydrosoluble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0,2%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/>
                        <a:t>Manganèse (Mn) EDTA soluble dans l'eau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0,05%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/>
                        <a:t>Zinc (Zn)</a:t>
                      </a:r>
                      <a:r>
                        <a:rPr lang="it-IT" sz="1100" dirty="0"/>
                        <a:t>EDTA hydrosoluble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0,05%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" name="CasellaDiTesto 20"/>
          <p:cNvSpPr txBox="1"/>
          <p:nvPr/>
        </p:nvSpPr>
        <p:spPr>
          <a:xfrm>
            <a:off x="167988" y="4817012"/>
            <a:ext cx="26875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100" dirty="0"/>
              <a:t>Poids spécifique : 1,14 kg/lt</a:t>
            </a:r>
          </a:p>
          <a:p>
            <a:pPr algn="l" rtl="0"/>
            <a:r>
              <a:rPr lang="it-IT" sz="1100" dirty="0"/>
              <a:t>pH de la solution à 1% : 6,8</a:t>
            </a:r>
          </a:p>
          <a:p>
            <a:pPr algn="l" rtl="0"/>
            <a:r>
              <a:rPr lang="it-IT" sz="1100" dirty="0"/>
              <a:t>Conductivité 1% (m</a:t>
            </a:r>
            <a:r>
              <a:rPr lang="it-IT" sz="1100"/>
              <a:t>S</a:t>
            </a:r>
            <a:r>
              <a:rPr lang="it-IT" sz="1100" dirty="0"/>
              <a:t>/mc): 0,70</a:t>
            </a:r>
          </a:p>
        </p:txBody>
      </p:sp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264364" y="6006249"/>
          <a:ext cx="3075646" cy="966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49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064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Arbres fruitiers, vignes, agrumes,</a:t>
                      </a:r>
                      <a:r>
                        <a:rPr lang="it-IT" sz="1100" baseline="0" dirty="0"/>
                        <a:t>olivier: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3 à 5 litres/ha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064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Légumes, céréales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3 à 5 litres/ha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64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Floriculture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100 cc/hl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CasellaDiTesto 25"/>
          <p:cNvSpPr txBox="1"/>
          <p:nvPr/>
        </p:nvSpPr>
        <p:spPr>
          <a:xfrm>
            <a:off x="167992" y="5711890"/>
            <a:ext cx="2557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200" b="1" dirty="0"/>
              <a:t>APPLICATION FOLIAIRE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67992" y="6942174"/>
            <a:ext cx="2557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it-IT" sz="1200" b="1" dirty="0"/>
              <a:t>APPLICATION RADICALE</a:t>
            </a:r>
          </a:p>
        </p:txBody>
      </p:sp>
      <p:graphicFrame>
        <p:nvGraphicFramePr>
          <p:cNvPr id="25" name="Tabella 24"/>
          <p:cNvGraphicFramePr>
            <a:graphicFrameLocks noGrp="1"/>
          </p:cNvGraphicFramePr>
          <p:nvPr/>
        </p:nvGraphicFramePr>
        <p:xfrm>
          <a:off x="272072" y="7254183"/>
          <a:ext cx="6205567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6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1897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Arbres fruitiers, vignes, agrumes,</a:t>
                      </a:r>
                      <a:r>
                        <a:rPr lang="it-IT" sz="1100" baseline="0" dirty="0"/>
                        <a:t>kiwi, olive :</a:t>
                      </a:r>
                      <a:endParaRPr lang="it-I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de la reprise végétative à la maturation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100-150 kg/ha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897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Légumes, fraises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des premières vraies feuilles jusqu'au gonflement du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10-12 kg/1000</a:t>
                      </a:r>
                      <a:r>
                        <a:rPr lang="it-IT" sz="1100" baseline="0" dirty="0"/>
                        <a:t>m²</a:t>
                      </a:r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897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Plantes à fleurs ornementales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des premiers stades jusqu'à la floraison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8-10 kg/1000 m²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897"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Gazons et pépinières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aux premiers stades de la 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it-IT" sz="1100" dirty="0"/>
                        <a:t>5-10 kg/1000 m²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7" name="Gruppo 26">
            <a:extLst>
              <a:ext uri="{FF2B5EF4-FFF2-40B4-BE49-F238E27FC236}">
                <a16:creationId xmlns:a16="http://schemas.microsoft.com/office/drawing/2014/main" id="{245F6151-D0FD-44D3-B2CA-1840E7FE0710}"/>
              </a:ext>
            </a:extLst>
          </p:cNvPr>
          <p:cNvGrpSpPr/>
          <p:nvPr/>
        </p:nvGrpSpPr>
        <p:grpSpPr>
          <a:xfrm>
            <a:off x="976328" y="9074979"/>
            <a:ext cx="5239190" cy="641384"/>
            <a:chOff x="789847" y="9056598"/>
            <a:chExt cx="5239190" cy="641384"/>
          </a:xfrm>
        </p:grpSpPr>
        <p:pic>
          <p:nvPicPr>
            <p:cNvPr id="28" name="Immagine 27">
              <a:extLst>
                <a:ext uri="{FF2B5EF4-FFF2-40B4-BE49-F238E27FC236}">
                  <a16:creationId xmlns:a16="http://schemas.microsoft.com/office/drawing/2014/main" id="{95941072-9050-4261-B97C-EBEE1AC1E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9847" y="9056598"/>
              <a:ext cx="1587878" cy="570663"/>
            </a:xfrm>
            <a:prstGeom prst="rect">
              <a:avLst/>
            </a:prstGeom>
          </p:spPr>
        </p:pic>
        <p:sp>
          <p:nvSpPr>
            <p:cNvPr id="29" name="CasellaDiTesto 21">
              <a:extLst>
                <a:ext uri="{FF2B5EF4-FFF2-40B4-BE49-F238E27FC236}">
                  <a16:creationId xmlns:a16="http://schemas.microsoft.com/office/drawing/2014/main" id="{5E8D1F9E-6516-4037-91D3-9E0A668F875C}"/>
                </a:ext>
              </a:extLst>
            </p:cNvPr>
            <p:cNvSpPr txBox="1"/>
            <p:nvPr/>
          </p:nvSpPr>
          <p:spPr>
            <a:xfrm>
              <a:off x="2374532" y="9097818"/>
              <a:ext cx="301507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rtl="0"/>
              <a:r>
                <a:rPr lang="it-IT" sz="1100" dirty="0"/>
                <a:t>AGRI 2000 ITALIA SRL</a:t>
              </a:r>
            </a:p>
            <a:p>
              <a:pPr algn="l" rtl="0"/>
              <a:r>
                <a:rPr lang="it-IT" sz="1100" dirty="0"/>
                <a:t>Via Nagliati 87 44033-Alberone di Riva del Po (FE)</a:t>
              </a:r>
            </a:p>
            <a:p>
              <a:pPr algn="l" rtl="0"/>
              <a:r>
                <a:rPr lang="it-IT" sz="1100" dirty="0"/>
                <a:t>Tél. 0532 874223 email. info@agri2000italia.com</a:t>
              </a:r>
            </a:p>
          </p:txBody>
        </p:sp>
        <p:pic>
          <p:nvPicPr>
            <p:cNvPr id="30" name="Immagine 29">
              <a:extLst>
                <a:ext uri="{FF2B5EF4-FFF2-40B4-BE49-F238E27FC236}">
                  <a16:creationId xmlns:a16="http://schemas.microsoft.com/office/drawing/2014/main" id="{93315668-0D98-4490-A7CD-C46BC7D6DB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12016" y="9120239"/>
              <a:ext cx="717021" cy="5070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40153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323</Words>
  <Application>Microsoft Office PowerPoint</Application>
  <PresentationFormat>A4 (21x29,7 cm)</PresentationFormat>
  <Paragraphs>48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</dc:creator>
  <cp:lastModifiedBy>Agri 2000</cp:lastModifiedBy>
  <cp:revision>9</cp:revision>
  <dcterms:created xsi:type="dcterms:W3CDTF">2018-10-08T06:46:36Z</dcterms:created>
  <dcterms:modified xsi:type="dcterms:W3CDTF">2025-11-04T11:07:26Z</dcterms:modified>
</cp:coreProperties>
</file>