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316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7F3E4-D7E5-49FD-8342-D123DEF2973D}" type="datetimeFigureOut">
              <a:rPr lang="it-IT" smtClean="0"/>
              <a:t>20/01/2026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23944-2324-4267-B259-EEBFC4A0EF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5965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7F3E4-D7E5-49FD-8342-D123DEF2973D}" type="datetimeFigureOut">
              <a:rPr lang="it-IT" smtClean="0"/>
              <a:t>20/01/2026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23944-2324-4267-B259-EEBFC4A0EF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3884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7F3E4-D7E5-49FD-8342-D123DEF2973D}" type="datetimeFigureOut">
              <a:rPr lang="it-IT" smtClean="0"/>
              <a:t>20/01/2026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23944-2324-4267-B259-EEBFC4A0EF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6074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7F3E4-D7E5-49FD-8342-D123DEF2973D}" type="datetimeFigureOut">
              <a:rPr lang="it-IT" smtClean="0"/>
              <a:t>20/01/2026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23944-2324-4267-B259-EEBFC4A0EF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705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7F3E4-D7E5-49FD-8342-D123DEF2973D}" type="datetimeFigureOut">
              <a:rPr lang="it-IT" smtClean="0"/>
              <a:t>20/01/2026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23944-2324-4267-B259-EEBFC4A0EF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0691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7F3E4-D7E5-49FD-8342-D123DEF2973D}" type="datetimeFigureOut">
              <a:rPr lang="it-IT" smtClean="0"/>
              <a:t>20/01/2026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23944-2324-4267-B259-EEBFC4A0EF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3298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7F3E4-D7E5-49FD-8342-D123DEF2973D}" type="datetimeFigureOut">
              <a:rPr lang="it-IT" smtClean="0"/>
              <a:t>20/01/2026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23944-2324-4267-B259-EEBFC4A0EF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6488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7F3E4-D7E5-49FD-8342-D123DEF2973D}" type="datetimeFigureOut">
              <a:rPr lang="it-IT" smtClean="0"/>
              <a:t>20/01/2026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23944-2324-4267-B259-EEBFC4A0EF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2562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7F3E4-D7E5-49FD-8342-D123DEF2973D}" type="datetimeFigureOut">
              <a:rPr lang="it-IT" smtClean="0"/>
              <a:t>20/01/2026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23944-2324-4267-B259-EEBFC4A0EF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0289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7F3E4-D7E5-49FD-8342-D123DEF2973D}" type="datetimeFigureOut">
              <a:rPr lang="it-IT" smtClean="0"/>
              <a:t>20/01/2026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23944-2324-4267-B259-EEBFC4A0EF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9630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7F3E4-D7E5-49FD-8342-D123DEF2973D}" type="datetimeFigureOut">
              <a:rPr lang="it-IT" smtClean="0"/>
              <a:t>20/01/2026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23944-2324-4267-B259-EEBFC4A0EF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7759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7F3E4-D7E5-49FD-8342-D123DEF2973D}" type="datetimeFigureOut">
              <a:rPr lang="it-IT" smtClean="0"/>
              <a:t>20/01/2026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23944-2324-4267-B259-EEBFC4A0EF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5994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8F4670EF-B2A4-4652-9A59-B0B4F61A3D7C}"/>
              </a:ext>
            </a:extLst>
          </p:cNvPr>
          <p:cNvSpPr/>
          <p:nvPr/>
        </p:nvSpPr>
        <p:spPr>
          <a:xfrm>
            <a:off x="1179" y="-6537"/>
            <a:ext cx="6855802" cy="121679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063" rtl="0"/>
            <a:endParaRPr lang="it-IT" sz="1799" dirty="0">
              <a:solidFill>
                <a:prstClr val="white"/>
              </a:solidFill>
            </a:endParaRPr>
          </a:p>
        </p:txBody>
      </p: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2B7F3CA6-3F29-4B6B-92F7-1478313A4789}"/>
              </a:ext>
            </a:extLst>
          </p:cNvPr>
          <p:cNvGrpSpPr/>
          <p:nvPr/>
        </p:nvGrpSpPr>
        <p:grpSpPr>
          <a:xfrm>
            <a:off x="168022" y="18654"/>
            <a:ext cx="7128933" cy="1086588"/>
            <a:chOff x="-658002" y="-58159"/>
            <a:chExt cx="7131218" cy="1086937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9" name="CasellaDiTesto 8">
              <a:extLst>
                <a:ext uri="{FF2B5EF4-FFF2-40B4-BE49-F238E27FC236}">
                  <a16:creationId xmlns:a16="http://schemas.microsoft.com/office/drawing/2014/main" id="{B548F603-5E89-4732-81E1-3BDE6D564B2C}"/>
                </a:ext>
              </a:extLst>
            </p:cNvPr>
            <p:cNvSpPr txBox="1"/>
            <p:nvPr/>
          </p:nvSpPr>
          <p:spPr>
            <a:xfrm>
              <a:off x="-658002" y="-58159"/>
              <a:ext cx="6857999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 defTabSz="457063" rtl="0"/>
              <a:r>
                <a:rPr lang="it-IT" sz="4499" b="1">
                  <a:solidFill>
                    <a:prstClr val="white"/>
                  </a:solidFill>
                </a:rPr>
                <a:t>ACIDO NITRICO</a:t>
              </a:r>
              <a:endParaRPr lang="it-IT" sz="4499" b="1" dirty="0">
                <a:solidFill>
                  <a:prstClr val="white"/>
                </a:solidFill>
              </a:endParaRPr>
            </a:p>
          </p:txBody>
        </p:sp>
        <p:sp>
          <p:nvSpPr>
            <p:cNvPr id="10" name="CasellaDiTesto 9">
              <a:extLst>
                <a:ext uri="{FF2B5EF4-FFF2-40B4-BE49-F238E27FC236}">
                  <a16:creationId xmlns:a16="http://schemas.microsoft.com/office/drawing/2014/main" id="{E4754841-4104-46FF-A808-969D22C33F92}"/>
                </a:ext>
              </a:extLst>
            </p:cNvPr>
            <p:cNvSpPr txBox="1"/>
            <p:nvPr/>
          </p:nvSpPr>
          <p:spPr>
            <a:xfrm>
              <a:off x="-654259" y="551571"/>
              <a:ext cx="7127475" cy="4772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 defTabSz="457063" rtl="0"/>
              <a:r>
                <a:rPr lang="it-IT" sz="1500" dirty="0">
                  <a:solidFill>
                    <a:prstClr val="white"/>
                  </a:solidFill>
                </a:rPr>
                <a:t>52% acid</a:t>
              </a:r>
            </a:p>
            <a:p>
              <a:pPr algn="l" defTabSz="457063" rtl="0"/>
              <a:r>
                <a:rPr lang="it-IT" sz="1000" dirty="0">
                  <a:solidFill>
                    <a:prstClr val="white"/>
                  </a:solidFill>
                </a:rPr>
                <a:t>Packages: 12 - 25 - 370 - 1300 Kg</a:t>
              </a:r>
            </a:p>
          </p:txBody>
        </p:sp>
      </p:grpSp>
      <p:sp>
        <p:nvSpPr>
          <p:cNvPr id="15" name="Rettangolo 14">
            <a:extLst>
              <a:ext uri="{FF2B5EF4-FFF2-40B4-BE49-F238E27FC236}">
                <a16:creationId xmlns:a16="http://schemas.microsoft.com/office/drawing/2014/main" id="{800A02EE-01E6-47DD-8932-AF7AB7EE73DC}"/>
              </a:ext>
            </a:extLst>
          </p:cNvPr>
          <p:cNvSpPr/>
          <p:nvPr/>
        </p:nvSpPr>
        <p:spPr>
          <a:xfrm>
            <a:off x="168020" y="2824712"/>
            <a:ext cx="624530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063" rtl="0"/>
            <a:r>
              <a:rPr lang="it-IT" sz="1100" dirty="0">
                <a:solidFill>
                  <a:prstClr val="black"/>
                </a:solidFill>
              </a:rPr>
              <a:t>Nitric Acid provides nitrogen in nitrate form and acts as a buffer for bicarbonates dissolved in water. Nitric Acid as an acidifier helps to </a:t>
            </a:r>
            <a:r>
              <a:rPr lang="it-IT" sz="1100" dirty="0" err="1">
                <a:solidFill>
                  <a:prstClr val="black"/>
                </a:solidFill>
              </a:rPr>
              <a:t>correct</a:t>
            </a:r>
            <a:r>
              <a:rPr lang="it-IT" sz="1100" dirty="0">
                <a:solidFill>
                  <a:prstClr val="black"/>
                </a:solidFill>
              </a:rPr>
              <a:t> </a:t>
            </a:r>
            <a:r>
              <a:rPr lang="it-IT" sz="1100">
                <a:solidFill>
                  <a:prstClr val="black"/>
                </a:solidFill>
              </a:rPr>
              <a:t>the pH of </a:t>
            </a:r>
            <a:r>
              <a:rPr lang="it-IT" sz="1100" dirty="0">
                <a:solidFill>
                  <a:prstClr val="black"/>
                </a:solidFill>
              </a:rPr>
              <a:t>the solution and keeps irrigation lines clean.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DA962A4F-FFB3-48FC-B770-D5352E804004}"/>
              </a:ext>
            </a:extLst>
          </p:cNvPr>
          <p:cNvSpPr txBox="1"/>
          <p:nvPr/>
        </p:nvSpPr>
        <p:spPr>
          <a:xfrm>
            <a:off x="171764" y="1293979"/>
            <a:ext cx="2800183" cy="323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063" rtl="0"/>
            <a:r>
              <a:rPr lang="it-IT" sz="1500" dirty="0">
                <a:solidFill>
                  <a:srgbClr val="ED7D31">
                    <a:lumMod val="50000"/>
                  </a:srgbClr>
                </a:solidFill>
              </a:rPr>
              <a:t>COMPOSITION: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07B262B0-657A-4EC3-937C-6E4F14F30DFA}"/>
              </a:ext>
            </a:extLst>
          </p:cNvPr>
          <p:cNvSpPr txBox="1"/>
          <p:nvPr/>
        </p:nvSpPr>
        <p:spPr>
          <a:xfrm>
            <a:off x="168020" y="2549779"/>
            <a:ext cx="2800183" cy="323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063" rtl="0"/>
            <a:r>
              <a:rPr lang="it-IT" sz="1500" dirty="0">
                <a:solidFill>
                  <a:srgbClr val="ED7D31">
                    <a:lumMod val="50000"/>
                  </a:srgbClr>
                </a:solidFill>
              </a:rPr>
              <a:t>TECHNICAL FEATURES: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5B62360D-A52C-462C-B433-2AA9BD035A55}"/>
              </a:ext>
            </a:extLst>
          </p:cNvPr>
          <p:cNvSpPr txBox="1"/>
          <p:nvPr/>
        </p:nvSpPr>
        <p:spPr>
          <a:xfrm>
            <a:off x="168019" y="4116815"/>
            <a:ext cx="2800183" cy="323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063" rtl="0"/>
            <a:r>
              <a:rPr lang="it-IT" sz="1500" dirty="0">
                <a:solidFill>
                  <a:srgbClr val="ED7D31">
                    <a:lumMod val="50000"/>
                  </a:srgbClr>
                </a:solidFill>
              </a:rPr>
              <a:t>METHOD AND DOSAGE OF USE: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07B262B0-657A-4EC3-937C-6E4F14F30DFA}"/>
              </a:ext>
            </a:extLst>
          </p:cNvPr>
          <p:cNvSpPr txBox="1"/>
          <p:nvPr/>
        </p:nvSpPr>
        <p:spPr>
          <a:xfrm>
            <a:off x="168020" y="3396088"/>
            <a:ext cx="2800183" cy="323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063" rtl="0"/>
            <a:r>
              <a:rPr lang="it-IT" sz="1500" dirty="0">
                <a:solidFill>
                  <a:srgbClr val="ED7D31">
                    <a:lumMod val="50000"/>
                  </a:srgbClr>
                </a:solidFill>
              </a:rPr>
              <a:t>PHYSICAL CHARACTERISTICS:</a:t>
            </a:r>
          </a:p>
        </p:txBody>
      </p:sp>
      <p:graphicFrame>
        <p:nvGraphicFramePr>
          <p:cNvPr id="11" name="Tabel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18672"/>
              </p:ext>
            </p:extLst>
          </p:nvPr>
        </p:nvGraphicFramePr>
        <p:xfrm>
          <a:off x="279158" y="1715501"/>
          <a:ext cx="4826916" cy="777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79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4616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/>
                        <a:t>Total Nitrogen 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11%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616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/>
                        <a:t>Nitrogen</a:t>
                      </a:r>
                      <a:r>
                        <a:rPr lang="it-IT" sz="1100" baseline="0" dirty="0"/>
                        <a:t>(N) N</a:t>
                      </a:r>
                      <a:r>
                        <a:rPr lang="it-IT" sz="1100" dirty="0"/>
                        <a:t>itrichous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11%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4616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/>
                        <a:t>Aqueous solution of HNO3 36 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it-IT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4" name="CasellaDiTesto 23"/>
          <p:cNvSpPr txBox="1"/>
          <p:nvPr/>
        </p:nvSpPr>
        <p:spPr>
          <a:xfrm>
            <a:off x="168019" y="4416043"/>
            <a:ext cx="25571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it-IT" sz="1200" b="1" dirty="0"/>
              <a:t>RADICAL APPLICATION</a:t>
            </a:r>
          </a:p>
        </p:txBody>
      </p:sp>
      <p:sp>
        <p:nvSpPr>
          <p:cNvPr id="21" name="CasellaDiTesto 20"/>
          <p:cNvSpPr txBox="1"/>
          <p:nvPr/>
        </p:nvSpPr>
        <p:spPr>
          <a:xfrm>
            <a:off x="168020" y="3667162"/>
            <a:ext cx="26875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it-IT" sz="1100" dirty="0"/>
              <a:t>Specific weight: 1.3 gr/ml</a:t>
            </a:r>
          </a:p>
          <a:p>
            <a:pPr algn="l" rtl="0"/>
            <a:r>
              <a:rPr lang="it-IT" sz="1100" dirty="0"/>
              <a:t>pH </a:t>
            </a:r>
            <a:r>
              <a:rPr lang="it-IT" sz="1100" dirty="0" err="1"/>
              <a:t>as</a:t>
            </a:r>
            <a:r>
              <a:rPr lang="it-IT" sz="1100" dirty="0"/>
              <a:t> is: 1.5</a:t>
            </a:r>
          </a:p>
        </p:txBody>
      </p:sp>
      <p:graphicFrame>
        <p:nvGraphicFramePr>
          <p:cNvPr id="27" name="Tabel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371890"/>
              </p:ext>
            </p:extLst>
          </p:nvPr>
        </p:nvGraphicFramePr>
        <p:xfrm>
          <a:off x="267316" y="4768162"/>
          <a:ext cx="6052367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5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584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8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8709"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All</a:t>
                      </a:r>
                      <a:r>
                        <a:rPr lang="it-IT" sz="1100" baseline="0" dirty="0"/>
                        <a:t>the crops: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for 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5-10 kg/ha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709">
                <a:tc>
                  <a:txBody>
                    <a:bodyPr/>
                    <a:lstStyle/>
                    <a:p>
                      <a:pPr algn="l" rtl="0"/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As an acidifier of the nutrient solution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0.4-1.3</a:t>
                      </a:r>
                      <a:r>
                        <a:rPr lang="it-IT" sz="1100" baseline="0" dirty="0"/>
                        <a:t>Kg/m³</a:t>
                      </a:r>
                      <a:endParaRPr lang="it-IT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22" name="Gruppo 21">
            <a:extLst>
              <a:ext uri="{FF2B5EF4-FFF2-40B4-BE49-F238E27FC236}">
                <a16:creationId xmlns:a16="http://schemas.microsoft.com/office/drawing/2014/main" id="{968F2899-40E5-40EB-BD6B-EDADBBC15495}"/>
              </a:ext>
            </a:extLst>
          </p:cNvPr>
          <p:cNvGrpSpPr/>
          <p:nvPr/>
        </p:nvGrpSpPr>
        <p:grpSpPr>
          <a:xfrm>
            <a:off x="710976" y="9059929"/>
            <a:ext cx="5239190" cy="641384"/>
            <a:chOff x="789847" y="9056598"/>
            <a:chExt cx="5239190" cy="641384"/>
          </a:xfrm>
        </p:grpSpPr>
        <p:pic>
          <p:nvPicPr>
            <p:cNvPr id="26" name="Immagine 25">
              <a:extLst>
                <a:ext uri="{FF2B5EF4-FFF2-40B4-BE49-F238E27FC236}">
                  <a16:creationId xmlns:a16="http://schemas.microsoft.com/office/drawing/2014/main" id="{1FB08FD6-9A4F-4F78-9B46-F0A8F5FDE73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9847" y="9056598"/>
              <a:ext cx="1587878" cy="570663"/>
            </a:xfrm>
            <a:prstGeom prst="rect">
              <a:avLst/>
            </a:prstGeom>
          </p:spPr>
        </p:pic>
        <p:sp>
          <p:nvSpPr>
            <p:cNvPr id="28" name="CasellaDiTesto 21">
              <a:extLst>
                <a:ext uri="{FF2B5EF4-FFF2-40B4-BE49-F238E27FC236}">
                  <a16:creationId xmlns:a16="http://schemas.microsoft.com/office/drawing/2014/main" id="{DF745978-9567-4E0F-91B2-A9498CB4156A}"/>
                </a:ext>
              </a:extLst>
            </p:cNvPr>
            <p:cNvSpPr txBox="1"/>
            <p:nvPr/>
          </p:nvSpPr>
          <p:spPr>
            <a:xfrm>
              <a:off x="2374532" y="9097818"/>
              <a:ext cx="3015076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 rtl="0"/>
              <a:r>
                <a:rPr lang="it-IT" sz="1100" dirty="0"/>
                <a:t>AGRI 2000 ITALIA SRL</a:t>
              </a:r>
            </a:p>
            <a:p>
              <a:pPr algn="l" rtl="0"/>
              <a:r>
                <a:rPr lang="it-IT" sz="1100" dirty="0"/>
                <a:t>Via Nagliati 87 44033-Alberone di Riva del Po (FE)</a:t>
              </a:r>
            </a:p>
            <a:p>
              <a:pPr algn="l" rtl="0"/>
              <a:r>
                <a:rPr lang="it-IT" sz="1100" dirty="0"/>
                <a:t>Tel. 0532 874223 email. info@agri2000italia.com</a:t>
              </a:r>
            </a:p>
          </p:txBody>
        </p:sp>
        <p:pic>
          <p:nvPicPr>
            <p:cNvPr id="29" name="Immagine 28">
              <a:extLst>
                <a:ext uri="{FF2B5EF4-FFF2-40B4-BE49-F238E27FC236}">
                  <a16:creationId xmlns:a16="http://schemas.microsoft.com/office/drawing/2014/main" id="{80FAE3FD-DCC4-43D6-835B-02D9F46F317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12016" y="9120239"/>
              <a:ext cx="717021" cy="5070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859385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145</Words>
  <Application>Microsoft Office PowerPoint</Application>
  <PresentationFormat>A4 (21x29,7 cm)</PresentationFormat>
  <Paragraphs>24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CHIARA</dc:creator>
  <cp:lastModifiedBy>Agri 2000</cp:lastModifiedBy>
  <cp:revision>7</cp:revision>
  <dcterms:created xsi:type="dcterms:W3CDTF">2018-10-10T09:58:33Z</dcterms:created>
  <dcterms:modified xsi:type="dcterms:W3CDTF">2026-01-20T10:55:34Z</dcterms:modified>
</cp:coreProperties>
</file>