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4274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218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4568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516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4271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83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943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7417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182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73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65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4E967-A92C-435A-9690-20B9BE55749F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9BDFB-D68F-401E-8661-F12405C50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3439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8F4670EF-B2A4-4652-9A59-B0B4F61A3D7C}"/>
              </a:ext>
            </a:extLst>
          </p:cNvPr>
          <p:cNvSpPr/>
          <p:nvPr/>
        </p:nvSpPr>
        <p:spPr>
          <a:xfrm>
            <a:off x="1179" y="-6537"/>
            <a:ext cx="6855802" cy="121679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63"/>
            <a:endParaRPr lang="it-IT" sz="1799" dirty="0">
              <a:solidFill>
                <a:prstClr val="white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7FD7869-4780-471E-8004-72C858A2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47" y="9056598"/>
            <a:ext cx="1587878" cy="570663"/>
          </a:xfrm>
          <a:prstGeom prst="rect">
            <a:avLst/>
          </a:prstGeom>
        </p:spPr>
      </p:pic>
      <p:grpSp>
        <p:nvGrpSpPr>
          <p:cNvPr id="12" name="Gruppo 11">
            <a:extLst>
              <a:ext uri="{FF2B5EF4-FFF2-40B4-BE49-F238E27FC236}">
                <a16:creationId xmlns:a16="http://schemas.microsoft.com/office/drawing/2014/main" id="{2B7F3CA6-3F29-4B6B-92F7-1478313A4789}"/>
              </a:ext>
            </a:extLst>
          </p:cNvPr>
          <p:cNvGrpSpPr/>
          <p:nvPr/>
        </p:nvGrpSpPr>
        <p:grpSpPr>
          <a:xfrm>
            <a:off x="168022" y="18654"/>
            <a:ext cx="7128932" cy="1086588"/>
            <a:chOff x="-658002" y="-58159"/>
            <a:chExt cx="7131217" cy="1086937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B548F603-5E89-4732-81E1-3BDE6D564B2C}"/>
                </a:ext>
              </a:extLst>
            </p:cNvPr>
            <p:cNvSpPr txBox="1"/>
            <p:nvPr/>
          </p:nvSpPr>
          <p:spPr>
            <a:xfrm>
              <a:off x="-658002" y="-58159"/>
              <a:ext cx="6857999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063"/>
              <a:r>
                <a:rPr lang="it-IT" sz="4499" b="1" dirty="0">
                  <a:solidFill>
                    <a:prstClr val="white"/>
                  </a:solidFill>
                </a:rPr>
                <a:t>ALIFOL Cu</a:t>
              </a:r>
            </a:p>
          </p:txBody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E4754841-4104-46FF-A808-969D22C33F92}"/>
                </a:ext>
              </a:extLst>
            </p:cNvPr>
            <p:cNvSpPr txBox="1"/>
            <p:nvPr/>
          </p:nvSpPr>
          <p:spPr>
            <a:xfrm>
              <a:off x="-654260" y="551571"/>
              <a:ext cx="7127475" cy="4772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063"/>
              <a:r>
                <a:rPr lang="en-US" sz="1500" dirty="0">
                  <a:solidFill>
                    <a:prstClr val="white"/>
                  </a:solidFill>
                </a:rPr>
                <a:t>Solution NK 15-3 with Copper (Cu) with low Chlorine and Biuret base</a:t>
              </a:r>
              <a:endParaRPr lang="tr-TR" sz="1500" dirty="0">
                <a:solidFill>
                  <a:prstClr val="white"/>
                </a:solidFill>
              </a:endParaRPr>
            </a:p>
            <a:p>
              <a:pPr defTabSz="457063"/>
              <a:r>
                <a:rPr lang="it-IT" sz="1000" dirty="0">
                  <a:solidFill>
                    <a:prstClr val="white"/>
                  </a:solidFill>
                </a:rPr>
                <a:t>Packs</a:t>
              </a:r>
              <a:r>
                <a:rPr lang="tr-TR" sz="1000" dirty="0">
                  <a:solidFill>
                    <a:prstClr val="white"/>
                  </a:solidFill>
                </a:rPr>
                <a:t>:</a:t>
              </a:r>
              <a:r>
                <a:rPr lang="it-IT" sz="1000" dirty="0">
                  <a:solidFill>
                    <a:prstClr val="white"/>
                  </a:solidFill>
                </a:rPr>
                <a:t> 1,2 - 6 - 12 - 30 Kg</a:t>
              </a:r>
            </a:p>
          </p:txBody>
        </p:sp>
      </p:grpSp>
      <p:sp>
        <p:nvSpPr>
          <p:cNvPr id="15" name="Rettangolo 14">
            <a:extLst>
              <a:ext uri="{FF2B5EF4-FFF2-40B4-BE49-F238E27FC236}">
                <a16:creationId xmlns:a16="http://schemas.microsoft.com/office/drawing/2014/main" id="{800A02EE-01E6-47DD-8932-AF7AB7EE73DC}"/>
              </a:ext>
            </a:extLst>
          </p:cNvPr>
          <p:cNvSpPr/>
          <p:nvPr/>
        </p:nvSpPr>
        <p:spPr>
          <a:xfrm>
            <a:off x="167975" y="3502444"/>
            <a:ext cx="630964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063"/>
            <a:r>
              <a:rPr lang="en-US" sz="1100" dirty="0">
                <a:solidFill>
                  <a:prstClr val="black"/>
                </a:solidFill>
              </a:rPr>
              <a:t>ALIFOL Cu is in fertilizer with a high nutritional activity, containing completely chelated copper.</a:t>
            </a:r>
            <a:r>
              <a:rPr lang="it-IT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prstClr val="black"/>
                </a:solidFill>
              </a:rPr>
              <a:t>ALIFOL Cu distributed at the critical moment of flowering stimulates the plant's metabolism, increasing its self-defense against various pathogens. ALIFOL Cu guarantees the maturation of a plant in perfect nutritional condition, increasing its productivity.</a:t>
            </a:r>
            <a:endParaRPr lang="it-IT" sz="1100" dirty="0">
              <a:solidFill>
                <a:prstClr val="black"/>
              </a:solidFill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A962A4F-FFB3-48FC-B770-D5352E804004}"/>
              </a:ext>
            </a:extLst>
          </p:cNvPr>
          <p:cNvSpPr txBox="1"/>
          <p:nvPr/>
        </p:nvSpPr>
        <p:spPr>
          <a:xfrm>
            <a:off x="171764" y="1283549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COMPOSITION: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7B262B0-657A-4EC3-937C-6E4F14F30DFA}"/>
              </a:ext>
            </a:extLst>
          </p:cNvPr>
          <p:cNvSpPr txBox="1"/>
          <p:nvPr/>
        </p:nvSpPr>
        <p:spPr>
          <a:xfrm>
            <a:off x="167975" y="3198067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TECHNICAL FEATURES :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B62360D-A52C-462C-B433-2AA9BD035A55}"/>
              </a:ext>
            </a:extLst>
          </p:cNvPr>
          <p:cNvSpPr txBox="1"/>
          <p:nvPr/>
        </p:nvSpPr>
        <p:spPr>
          <a:xfrm>
            <a:off x="167973" y="5148826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en-US" sz="1500" dirty="0">
                <a:solidFill>
                  <a:srgbClr val="ED7D31">
                    <a:lumMod val="50000"/>
                  </a:srgbClr>
                </a:solidFill>
              </a:rPr>
              <a:t>METHODS AND DOSES OF USE </a:t>
            </a:r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: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07B262B0-657A-4EC3-937C-6E4F14F30DFA}"/>
              </a:ext>
            </a:extLst>
          </p:cNvPr>
          <p:cNvSpPr txBox="1"/>
          <p:nvPr/>
        </p:nvSpPr>
        <p:spPr>
          <a:xfrm>
            <a:off x="167974" y="4271885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PHYSICAL CHARACTERISTICS :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2377725" y="9116045"/>
            <a:ext cx="303833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/>
              <a:t>AGRI 2000 ITALIA SRL</a:t>
            </a:r>
          </a:p>
          <a:p>
            <a:r>
              <a:rPr lang="it-IT" sz="1100" dirty="0"/>
              <a:t>Via Nagliati 87 44030-Alberone di Ro (FE)</a:t>
            </a:r>
          </a:p>
          <a:p>
            <a:r>
              <a:rPr lang="it-IT" sz="1100" dirty="0"/>
              <a:t>Tel. 0532 874223 email. info@agri2000italia.com</a:t>
            </a:r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208" y="9238681"/>
            <a:ext cx="564073" cy="388580"/>
          </a:xfrm>
          <a:prstGeom prst="rect">
            <a:avLst/>
          </a:prstGeom>
        </p:spPr>
      </p:pic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398675"/>
              </p:ext>
            </p:extLst>
          </p:nvPr>
        </p:nvGraphicFramePr>
        <p:xfrm>
          <a:off x="279158" y="1636764"/>
          <a:ext cx="4572000" cy="1295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20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 err="1"/>
                        <a:t>Nitrogen</a:t>
                      </a:r>
                      <a:r>
                        <a:rPr lang="it-IT" sz="1100" dirty="0"/>
                        <a:t> (N)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 err="1"/>
                        <a:t>Nitrogen</a:t>
                      </a:r>
                      <a:r>
                        <a:rPr lang="it-IT" sz="1100" dirty="0"/>
                        <a:t> (N) </a:t>
                      </a:r>
                      <a:r>
                        <a:rPr lang="it-IT" sz="1100" dirty="0" err="1"/>
                        <a:t>Ureic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 err="1"/>
                        <a:t>Potassium</a:t>
                      </a:r>
                      <a:r>
                        <a:rPr lang="it-IT" sz="1100" dirty="0"/>
                        <a:t> </a:t>
                      </a:r>
                      <a:r>
                        <a:rPr lang="it-IT" sz="1100" dirty="0" err="1"/>
                        <a:t>oxide</a:t>
                      </a:r>
                      <a:r>
                        <a:rPr lang="it-IT" sz="1100" dirty="0"/>
                        <a:t> (K₂O) </a:t>
                      </a:r>
                      <a:r>
                        <a:rPr lang="it-IT" sz="1100" dirty="0" err="1"/>
                        <a:t>soluble</a:t>
                      </a:r>
                      <a:r>
                        <a:rPr lang="it-IT" sz="1100" dirty="0"/>
                        <a:t> in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Water </a:t>
                      </a:r>
                      <a:r>
                        <a:rPr lang="it-IT" sz="1100" dirty="0" err="1"/>
                        <a:t>soluble</a:t>
                      </a:r>
                      <a:r>
                        <a:rPr lang="it-IT" sz="1100" dirty="0"/>
                        <a:t> </a:t>
                      </a:r>
                      <a:r>
                        <a:rPr lang="it-IT" sz="1100" dirty="0" err="1"/>
                        <a:t>copper</a:t>
                      </a:r>
                      <a:r>
                        <a:rPr lang="it-IT" sz="1100" dirty="0"/>
                        <a:t> (Cu)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0.25%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Copper (Cu) chelated with EDTA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0.25%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" name="CasellaDiTesto 20"/>
          <p:cNvSpPr txBox="1"/>
          <p:nvPr/>
        </p:nvSpPr>
        <p:spPr>
          <a:xfrm>
            <a:off x="167973" y="4554456"/>
            <a:ext cx="268754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Specific weight: 1.21 Kg / </a:t>
            </a:r>
            <a:r>
              <a:rPr lang="en-US" sz="1100" dirty="0" err="1"/>
              <a:t>lt</a:t>
            </a:r>
            <a:endParaRPr lang="en-US" sz="1100" dirty="0"/>
          </a:p>
          <a:p>
            <a:r>
              <a:rPr lang="en-US" sz="1100" dirty="0"/>
              <a:t>pH of the 1% solution: 6.7</a:t>
            </a:r>
          </a:p>
          <a:p>
            <a:r>
              <a:rPr lang="en-US" sz="1100" dirty="0"/>
              <a:t>Conductivity at 1% (</a:t>
            </a:r>
            <a:r>
              <a:rPr lang="en-US" sz="1100" dirty="0" err="1"/>
              <a:t>mS</a:t>
            </a:r>
            <a:r>
              <a:rPr lang="en-US" sz="1100" dirty="0"/>
              <a:t> / cm): 1.08</a:t>
            </a:r>
            <a:endParaRPr lang="it-IT" sz="1100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167973" y="5454354"/>
            <a:ext cx="25571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APPLICATION OF LEAFLETS</a:t>
            </a:r>
          </a:p>
        </p:txBody>
      </p:sp>
      <p:graphicFrame>
        <p:nvGraphicFramePr>
          <p:cNvPr id="25" name="Tabella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692772"/>
              </p:ext>
            </p:extLst>
          </p:nvPr>
        </p:nvGraphicFramePr>
        <p:xfrm>
          <a:off x="272342" y="5725272"/>
          <a:ext cx="6291419" cy="3216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9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48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2505">
                <a:tc>
                  <a:txBody>
                    <a:bodyPr/>
                    <a:lstStyle/>
                    <a:p>
                      <a:r>
                        <a:rPr lang="it-IT" sz="1100" dirty="0" err="1"/>
                        <a:t>Wheat</a:t>
                      </a:r>
                      <a:r>
                        <a:rPr lang="it-IT" sz="110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 err="1"/>
                        <a:t>combined</a:t>
                      </a:r>
                      <a:r>
                        <a:rPr lang="it-IT" sz="1100" dirty="0"/>
                        <a:t> with </a:t>
                      </a:r>
                      <a:r>
                        <a:rPr lang="it-IT" sz="1100" dirty="0" err="1"/>
                        <a:t>weeding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10-15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in </a:t>
                      </a:r>
                      <a:r>
                        <a:rPr lang="it-IT" sz="1100" dirty="0" err="1"/>
                        <a:t>earning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15-20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r>
                        <a:rPr lang="it-IT" sz="1100" dirty="0" err="1"/>
                        <a:t>Corn</a:t>
                      </a:r>
                      <a:r>
                        <a:rPr lang="it-IT" sz="110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 err="1"/>
                        <a:t>combined</a:t>
                      </a:r>
                      <a:r>
                        <a:rPr lang="it-IT" sz="1100" dirty="0"/>
                        <a:t> with </a:t>
                      </a:r>
                      <a:r>
                        <a:rPr lang="it-IT" sz="1100" dirty="0" err="1"/>
                        <a:t>weeding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5-10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lang="tr-TR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flower</a:t>
                      </a:r>
                      <a:endParaRPr lang="it-IT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10-12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r>
                        <a:rPr lang="it-IT" sz="1100" dirty="0"/>
                        <a:t>Sugar </a:t>
                      </a:r>
                      <a:r>
                        <a:rPr lang="it-IT" sz="1100" dirty="0" err="1"/>
                        <a:t>beet</a:t>
                      </a:r>
                      <a:r>
                        <a:rPr lang="it-IT" sz="110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4-8 leaves combined with anti-spotting fungicides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10-12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r>
                        <a:rPr lang="it-IT" sz="1100" dirty="0" err="1"/>
                        <a:t>Soybean</a:t>
                      </a:r>
                      <a:r>
                        <a:rPr lang="it-IT" sz="1100" dirty="0"/>
                        <a:t>, </a:t>
                      </a:r>
                      <a:r>
                        <a:rPr lang="it-IT" sz="1100" dirty="0" err="1"/>
                        <a:t>sunflower</a:t>
                      </a:r>
                      <a:r>
                        <a:rPr lang="it-IT" sz="110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to </a:t>
                      </a:r>
                      <a:r>
                        <a:rPr lang="it-IT" sz="1100" dirty="0" err="1"/>
                        <a:t>growth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10-12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r>
                        <a:rPr lang="tr-TR" sz="1100" dirty="0"/>
                        <a:t>R</a:t>
                      </a:r>
                      <a:r>
                        <a:rPr lang="it-IT" sz="1100" dirty="0"/>
                        <a:t>ape: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out of the </a:t>
                      </a:r>
                      <a:r>
                        <a:rPr lang="it-IT" sz="1100" dirty="0" err="1"/>
                        <a:t>winter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10-12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r>
                        <a:rPr lang="it-IT" sz="1100" b="0" dirty="0"/>
                        <a:t>Citrus </a:t>
                      </a:r>
                      <a:r>
                        <a:rPr lang="it-IT" sz="1100" b="0" dirty="0" err="1"/>
                        <a:t>fruits</a:t>
                      </a:r>
                      <a:r>
                        <a:rPr lang="it-IT" sz="1100" b="0" dirty="0"/>
                        <a:t>, olive </a:t>
                      </a:r>
                      <a:r>
                        <a:rPr lang="it-IT" sz="1100" b="0" dirty="0" err="1"/>
                        <a:t>tree</a:t>
                      </a:r>
                      <a:r>
                        <a:rPr lang="it-IT" sz="1100" b="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at critical moments and mixed with fungicides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5-6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480">
                <a:tc>
                  <a:txBody>
                    <a:bodyPr/>
                    <a:lstStyle/>
                    <a:p>
                      <a:r>
                        <a:rPr lang="it-IT" sz="1100" dirty="0"/>
                        <a:t>Vi</a:t>
                      </a:r>
                      <a:r>
                        <a:rPr lang="tr-TR" sz="1100" dirty="0"/>
                        <a:t>n</a:t>
                      </a:r>
                      <a:r>
                        <a:rPr lang="it-IT" sz="1100" dirty="0"/>
                        <a:t>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3-4 applications throughout the vegetative cycle until </a:t>
                      </a:r>
                      <a:r>
                        <a:rPr lang="en-US" sz="1100" dirty="0" err="1"/>
                        <a:t>veraison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5-6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r>
                        <a:rPr lang="en-US" sz="1100" dirty="0"/>
                        <a:t>Pear tree, apple tree, kiwi</a:t>
                      </a:r>
                      <a:r>
                        <a:rPr lang="it-IT" sz="110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3-4 applications during fruit growth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5-6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r>
                        <a:rPr lang="it-IT" sz="1100" dirty="0" err="1"/>
                        <a:t>Vegetables</a:t>
                      </a:r>
                      <a:r>
                        <a:rPr lang="it-IT" sz="1100" dirty="0"/>
                        <a:t>, </a:t>
                      </a:r>
                      <a:r>
                        <a:rPr lang="it-IT" sz="1100" dirty="0" err="1"/>
                        <a:t>strawberries</a:t>
                      </a:r>
                      <a:r>
                        <a:rPr lang="it-IT" sz="110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2-3 </a:t>
                      </a:r>
                      <a:r>
                        <a:rPr lang="it-IT" sz="1100" dirty="0" err="1"/>
                        <a:t>applications</a:t>
                      </a:r>
                      <a:r>
                        <a:rPr lang="it-IT" sz="1100" dirty="0"/>
                        <a:t> </a:t>
                      </a:r>
                      <a:r>
                        <a:rPr lang="it-IT" sz="1100" dirty="0" err="1"/>
                        <a:t>during</a:t>
                      </a:r>
                      <a:r>
                        <a:rPr lang="it-IT" sz="1100" dirty="0"/>
                        <a:t> </a:t>
                      </a:r>
                      <a:r>
                        <a:rPr lang="it-IT" sz="1100" dirty="0" err="1"/>
                        <a:t>fruit</a:t>
                      </a:r>
                      <a:r>
                        <a:rPr lang="it-IT" sz="1100" dirty="0"/>
                        <a:t> </a:t>
                      </a:r>
                      <a:r>
                        <a:rPr lang="it-IT" sz="1100" dirty="0" err="1"/>
                        <a:t>growth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5-6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2505">
                <a:tc>
                  <a:txBody>
                    <a:bodyPr/>
                    <a:lstStyle/>
                    <a:p>
                      <a:r>
                        <a:rPr lang="it-IT" sz="1100" dirty="0" err="1"/>
                        <a:t>Tomatoes</a:t>
                      </a:r>
                      <a:r>
                        <a:rPr lang="it-IT" sz="1100" dirty="0"/>
                        <a:t>, </a:t>
                      </a:r>
                      <a:r>
                        <a:rPr lang="it-IT" sz="1100" dirty="0" err="1"/>
                        <a:t>potatoes</a:t>
                      </a:r>
                      <a:r>
                        <a:rPr lang="it-IT" sz="110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2-3 applications during the growth phase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10-12 lt/ha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167976" y="2949728"/>
            <a:ext cx="60942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Chelating agent: EDTA. PH range that guarantees a good stability of the chelated fraction: 4-9</a:t>
            </a:r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32581392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348</Words>
  <Application>Microsoft Office PowerPoint</Application>
  <PresentationFormat>A4 (21x29,7 cm)</PresentationFormat>
  <Paragraphs>60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CHIARA</dc:creator>
  <cp:lastModifiedBy>Agri 2000</cp:lastModifiedBy>
  <cp:revision>8</cp:revision>
  <dcterms:created xsi:type="dcterms:W3CDTF">2018-10-08T08:00:59Z</dcterms:created>
  <dcterms:modified xsi:type="dcterms:W3CDTF">2019-03-25T08:43:00Z</dcterms:modified>
</cp:coreProperties>
</file>