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316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it-IT"/>
              <a:t>Fare clic per modificare lo stile del titolo</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0DBBB15-8AE5-4B09-9D41-263F55A22C49}"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2894244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BBB15-8AE5-4B09-9D41-263F55A22C49}"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51671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BBB15-8AE5-4B09-9D41-263F55A22C49}"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3924634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0DBBB15-8AE5-4B09-9D41-263F55A22C49}"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183983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it-IT"/>
              <a:t>Fare clic per modificare lo stile del titolo</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0DBBB15-8AE5-4B09-9D41-263F55A22C49}" type="datetimeFigureOut">
              <a:rPr lang="it-IT" smtClean="0"/>
              <a:t>13/11/2025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3275793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0DBBB15-8AE5-4B09-9D41-263F55A22C49}"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228989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Content Placeholder 3"/>
          <p:cNvSpPr>
            <a:spLocks noGrp="1"/>
          </p:cNvSpPr>
          <p:nvPr>
            <p:ph sz="half" idx="2"/>
          </p:nvPr>
        </p:nvSpPr>
        <p:spPr>
          <a:xfrm>
            <a:off x="472381" y="3618442"/>
            <a:ext cx="2901255"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Content Placeholder 5"/>
          <p:cNvSpPr>
            <a:spLocks noGrp="1"/>
          </p:cNvSpPr>
          <p:nvPr>
            <p:ph sz="quarter" idx="4"/>
          </p:nvPr>
        </p:nvSpPr>
        <p:spPr>
          <a:xfrm>
            <a:off x="3471863" y="3618442"/>
            <a:ext cx="2915543" cy="532218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0DBBB15-8AE5-4B09-9D41-263F55A22C49}" type="datetimeFigureOut">
              <a:rPr lang="it-IT" smtClean="0"/>
              <a:t>13/11/2025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3985205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0DBBB15-8AE5-4B09-9D41-263F55A22C49}" type="datetimeFigureOut">
              <a:rPr lang="it-IT" smtClean="0"/>
              <a:t>13/11/2025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871275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DBBB15-8AE5-4B09-9D41-263F55A22C49}" type="datetimeFigureOut">
              <a:rPr lang="it-IT" smtClean="0"/>
              <a:t>13/11/2025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2119358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0DBBB15-8AE5-4B09-9D41-263F55A22C49}"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767966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0DBBB15-8AE5-4B09-9D41-263F55A22C49}" type="datetimeFigureOut">
              <a:rPr lang="it-IT" smtClean="0"/>
              <a:t>13/11/2025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59CA1B2-679E-4824-992D-7FF85C3B859B}" type="slidenum">
              <a:rPr lang="it-IT" smtClean="0"/>
              <a:t>‹N›</a:t>
            </a:fld>
            <a:endParaRPr lang="it-IT"/>
          </a:p>
        </p:txBody>
      </p:sp>
    </p:spTree>
    <p:extLst>
      <p:ext uri="{BB962C8B-B14F-4D97-AF65-F5344CB8AC3E}">
        <p14:creationId xmlns:p14="http://schemas.microsoft.com/office/powerpoint/2010/main" val="196964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0DBBB15-8AE5-4B09-9D41-263F55A22C49}" type="datetimeFigureOut">
              <a:rPr lang="it-IT" smtClean="0"/>
              <a:t>13/11/2025</a:t>
            </a:fld>
            <a:endParaRPr lang="it-IT"/>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59CA1B2-679E-4824-992D-7FF85C3B859B}" type="slidenum">
              <a:rPr lang="it-IT" smtClean="0"/>
              <a:t>‹N›</a:t>
            </a:fld>
            <a:endParaRPr lang="it-IT"/>
          </a:p>
        </p:txBody>
      </p:sp>
    </p:spTree>
    <p:extLst>
      <p:ext uri="{BB962C8B-B14F-4D97-AF65-F5344CB8AC3E}">
        <p14:creationId xmlns:p14="http://schemas.microsoft.com/office/powerpoint/2010/main" val="15019043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8F4670EF-B2A4-4652-9A59-B0B4F61A3D7C}"/>
              </a:ext>
            </a:extLst>
          </p:cNvPr>
          <p:cNvSpPr/>
          <p:nvPr/>
        </p:nvSpPr>
        <p:spPr>
          <a:xfrm>
            <a:off x="0" y="-7126"/>
            <a:ext cx="6855802" cy="1216791"/>
          </a:xfrm>
          <a:prstGeom prst="rect">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063" rtl="0"/>
            <a:endParaRPr lang="it-IT" sz="1799" dirty="0">
              <a:solidFill>
                <a:prstClr val="white"/>
              </a:solidFill>
            </a:endParaRPr>
          </a:p>
        </p:txBody>
      </p:sp>
      <p:grpSp>
        <p:nvGrpSpPr>
          <p:cNvPr id="12" name="Gruppo 11">
            <a:extLst>
              <a:ext uri="{FF2B5EF4-FFF2-40B4-BE49-F238E27FC236}">
                <a16:creationId xmlns:a16="http://schemas.microsoft.com/office/drawing/2014/main" id="{2B7F3CA6-3F29-4B6B-92F7-1478313A4789}"/>
              </a:ext>
            </a:extLst>
          </p:cNvPr>
          <p:cNvGrpSpPr/>
          <p:nvPr/>
        </p:nvGrpSpPr>
        <p:grpSpPr>
          <a:xfrm>
            <a:off x="171763" y="20089"/>
            <a:ext cx="7125191" cy="1085153"/>
            <a:chOff x="-654260" y="-56724"/>
            <a:chExt cx="7127475" cy="1085503"/>
          </a:xfrm>
        </p:grpSpPr>
        <p:sp>
          <p:nvSpPr>
            <p:cNvPr id="9" name="CasellaDiTesto 8">
              <a:extLst>
                <a:ext uri="{FF2B5EF4-FFF2-40B4-BE49-F238E27FC236}">
                  <a16:creationId xmlns:a16="http://schemas.microsoft.com/office/drawing/2014/main" id="{B548F603-5E89-4732-81E1-3BDE6D564B2C}"/>
                </a:ext>
              </a:extLst>
            </p:cNvPr>
            <p:cNvSpPr txBox="1"/>
            <p:nvPr/>
          </p:nvSpPr>
          <p:spPr>
            <a:xfrm>
              <a:off x="-654260" y="-56724"/>
              <a:ext cx="6857999" cy="784830"/>
            </a:xfrm>
            <a:prstGeom prst="rect">
              <a:avLst/>
            </a:prstGeom>
            <a:noFill/>
          </p:spPr>
          <p:txBody>
            <a:bodyPr wrap="square" rtlCol="0">
              <a:spAutoFit/>
            </a:bodyPr>
            <a:lstStyle/>
            <a:p>
              <a:pPr algn="l" defTabSz="457063" rtl="0"/>
              <a:r>
                <a:rPr lang="it-IT" sz="4499" b="1" dirty="0">
                  <a:solidFill>
                    <a:prstClr val="white"/>
                  </a:solidFill>
                </a:rPr>
                <a:t>NETFER</a:t>
              </a:r>
            </a:p>
          </p:txBody>
        </p:sp>
        <p:sp>
          <p:nvSpPr>
            <p:cNvPr id="10" name="CasellaDiTesto 9">
              <a:extLst>
                <a:ext uri="{FF2B5EF4-FFF2-40B4-BE49-F238E27FC236}">
                  <a16:creationId xmlns:a16="http://schemas.microsoft.com/office/drawing/2014/main" id="{E4754841-4104-46FF-A808-969D22C33F92}"/>
                </a:ext>
              </a:extLst>
            </p:cNvPr>
            <p:cNvSpPr txBox="1"/>
            <p:nvPr/>
          </p:nvSpPr>
          <p:spPr>
            <a:xfrm>
              <a:off x="-654260" y="551571"/>
              <a:ext cx="7127475" cy="477208"/>
            </a:xfrm>
            <a:prstGeom prst="rect">
              <a:avLst/>
            </a:prstGeom>
            <a:noFill/>
          </p:spPr>
          <p:txBody>
            <a:bodyPr wrap="square" rtlCol="0">
              <a:spAutoFit/>
            </a:bodyPr>
            <a:lstStyle/>
            <a:p>
              <a:pPr algn="l" defTabSz="457063" rtl="0"/>
              <a:r>
                <a:rPr lang="it-IT" sz="1500" dirty="0">
                  <a:solidFill>
                    <a:prstClr val="white"/>
                  </a:solidFill>
                </a:rPr>
                <a:t>Solution foliaire ferreuse</a:t>
              </a:r>
            </a:p>
            <a:p>
              <a:pPr algn="l" defTabSz="457063" rtl="0"/>
              <a:r>
                <a:rPr lang="it-IT" sz="1000" dirty="0">
                  <a:solidFill>
                    <a:prstClr val="white"/>
                  </a:solidFill>
                </a:rPr>
                <a:t>Conditionnement : 1,3 - 6 - 12 - 25 kg</a:t>
              </a:r>
            </a:p>
          </p:txBody>
        </p:sp>
      </p:grpSp>
      <p:sp>
        <p:nvSpPr>
          <p:cNvPr id="15" name="Rettangolo 14">
            <a:extLst>
              <a:ext uri="{FF2B5EF4-FFF2-40B4-BE49-F238E27FC236}">
                <a16:creationId xmlns:a16="http://schemas.microsoft.com/office/drawing/2014/main" id="{800A02EE-01E6-47DD-8932-AF7AB7EE73DC}"/>
              </a:ext>
            </a:extLst>
          </p:cNvPr>
          <p:cNvSpPr/>
          <p:nvPr/>
        </p:nvSpPr>
        <p:spPr>
          <a:xfrm>
            <a:off x="181291" y="2724153"/>
            <a:ext cx="6325112" cy="1277273"/>
          </a:xfrm>
          <a:prstGeom prst="rect">
            <a:avLst/>
          </a:prstGeom>
        </p:spPr>
        <p:txBody>
          <a:bodyPr wrap="square">
            <a:spAutoFit/>
          </a:bodyPr>
          <a:lstStyle/>
          <a:p>
            <a:pPr algn="l" defTabSz="457063" rtl="0"/>
            <a:r>
              <a:rPr lang="it-IT" sz="1100" dirty="0">
                <a:solidFill>
                  <a:prstClr val="black"/>
                </a:solidFill>
              </a:rPr>
              <a:t>NETFER est un liquide fermenté contenant du DTPA, spécialement conçu pour le traitement du chlorose ferrique. La molécule de DTPA ajoutée aux supports et aux agents pénétrants confère à NETFER une excellente absorption foliaire et assure un reverdissement rapide et durable.</a:t>
            </a:r>
            <a:r>
              <a:rPr lang="it-IT" sz="1100" dirty="0" err="1">
                <a:solidFill>
                  <a:prstClr val="black"/>
                </a:solidFill>
              </a:rPr>
              <a:t>stabilité</a:t>
            </a:r>
            <a:r>
              <a:rPr lang="it-IT" sz="1100" dirty="0">
                <a:solidFill>
                  <a:prstClr val="black"/>
                </a:solidFill>
              </a:rPr>
              <a:t>à pH  </a:t>
            </a:r>
            <a:r>
              <a:rPr lang="it-IT" sz="1100" dirty="0" err="1">
                <a:solidFill>
                  <a:prstClr val="black"/>
                </a:solidFill>
              </a:rPr>
              <a:t>basse</a:t>
            </a:r>
            <a:r>
              <a:rPr lang="it-IT" sz="1100" dirty="0">
                <a:solidFill>
                  <a:prstClr val="black"/>
                </a:solidFill>
              </a:rPr>
              <a:t>  </a:t>
            </a:r>
            <a:r>
              <a:rPr lang="it-IT" sz="1100" dirty="0" err="1">
                <a:solidFill>
                  <a:prstClr val="black"/>
                </a:solidFill>
              </a:rPr>
              <a:t>permettre</a:t>
            </a:r>
            <a:r>
              <a:rPr lang="it-IT" sz="1100" dirty="0">
                <a:solidFill>
                  <a:prstClr val="black"/>
                </a:solidFill>
              </a:rPr>
              <a:t>Ils sont utilisés dans les solutions nutritives des cultures hors sol. NETFER peut être appliqué tout au long du cycle, par précaution ou dès les premiers signes de maladie. En culture de poires, il est préférable d'utiliser les différents fils que le roussissement commercialise (Decana, Abate).</a:t>
            </a:r>
            <a:r>
              <a:rPr lang="it-IT" sz="1100" dirty="0" err="1">
                <a:solidFill>
                  <a:prstClr val="black"/>
                </a:solidFill>
              </a:rPr>
              <a:t>Fétel</a:t>
            </a:r>
            <a:r>
              <a:rPr lang="it-IT" sz="1100" dirty="0">
                <a:solidFill>
                  <a:prstClr val="black"/>
                </a:solidFill>
              </a:rPr>
              <a:t>, Sainte-Marie, Guillaume).</a:t>
            </a:r>
          </a:p>
        </p:txBody>
      </p:sp>
      <p:sp>
        <p:nvSpPr>
          <p:cNvPr id="17" name="CasellaDiTesto 16">
            <a:extLst>
              <a:ext uri="{FF2B5EF4-FFF2-40B4-BE49-F238E27FC236}">
                <a16:creationId xmlns:a16="http://schemas.microsoft.com/office/drawing/2014/main" id="{DA962A4F-FFB3-48FC-B770-D5352E804004}"/>
              </a:ext>
            </a:extLst>
          </p:cNvPr>
          <p:cNvSpPr txBox="1"/>
          <p:nvPr/>
        </p:nvSpPr>
        <p:spPr>
          <a:xfrm>
            <a:off x="171764" y="1243793"/>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COMPOSITION:</a:t>
            </a:r>
          </a:p>
        </p:txBody>
      </p:sp>
      <p:sp>
        <p:nvSpPr>
          <p:cNvPr id="18" name="CasellaDiTesto 17">
            <a:extLst>
              <a:ext uri="{FF2B5EF4-FFF2-40B4-BE49-F238E27FC236}">
                <a16:creationId xmlns:a16="http://schemas.microsoft.com/office/drawing/2014/main" id="{07B262B0-657A-4EC3-937C-6E4F14F30DFA}"/>
              </a:ext>
            </a:extLst>
          </p:cNvPr>
          <p:cNvSpPr txBox="1"/>
          <p:nvPr/>
        </p:nvSpPr>
        <p:spPr>
          <a:xfrm>
            <a:off x="168026" y="2409925"/>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CARACTÉRISTIQUES TECHNIQUES :</a:t>
            </a:r>
          </a:p>
        </p:txBody>
      </p:sp>
      <p:sp>
        <p:nvSpPr>
          <p:cNvPr id="19" name="CasellaDiTesto 18">
            <a:extLst>
              <a:ext uri="{FF2B5EF4-FFF2-40B4-BE49-F238E27FC236}">
                <a16:creationId xmlns:a16="http://schemas.microsoft.com/office/drawing/2014/main" id="{5B62360D-A52C-462C-B433-2AA9BD035A55}"/>
              </a:ext>
            </a:extLst>
          </p:cNvPr>
          <p:cNvSpPr txBox="1"/>
          <p:nvPr/>
        </p:nvSpPr>
        <p:spPr>
          <a:xfrm>
            <a:off x="168024" y="4915818"/>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MODE D'EMPLOI ET POSOLOGIE :</a:t>
            </a:r>
          </a:p>
        </p:txBody>
      </p:sp>
      <p:sp>
        <p:nvSpPr>
          <p:cNvPr id="20" name="CasellaDiTesto 19">
            <a:extLst>
              <a:ext uri="{FF2B5EF4-FFF2-40B4-BE49-F238E27FC236}">
                <a16:creationId xmlns:a16="http://schemas.microsoft.com/office/drawing/2014/main" id="{07B262B0-657A-4EC3-937C-6E4F14F30DFA}"/>
              </a:ext>
            </a:extLst>
          </p:cNvPr>
          <p:cNvSpPr txBox="1"/>
          <p:nvPr/>
        </p:nvSpPr>
        <p:spPr>
          <a:xfrm>
            <a:off x="168025" y="3996071"/>
            <a:ext cx="2800183" cy="323061"/>
          </a:xfrm>
          <a:prstGeom prst="rect">
            <a:avLst/>
          </a:prstGeom>
          <a:noFill/>
        </p:spPr>
        <p:txBody>
          <a:bodyPr wrap="square" rtlCol="0">
            <a:spAutoFit/>
          </a:bodyPr>
          <a:lstStyle/>
          <a:p>
            <a:pPr algn="l" defTabSz="457063" rtl="0"/>
            <a:r>
              <a:rPr lang="it-IT" sz="1500" dirty="0">
                <a:solidFill>
                  <a:srgbClr val="ED7D31">
                    <a:lumMod val="50000"/>
                  </a:srgbClr>
                </a:solidFill>
              </a:rPr>
              <a:t>CARACTÉRISTIQUES PHYSIQUES :</a:t>
            </a:r>
          </a:p>
        </p:txBody>
      </p:sp>
      <p:sp>
        <p:nvSpPr>
          <p:cNvPr id="5" name="CasellaDiTesto 4"/>
          <p:cNvSpPr txBox="1"/>
          <p:nvPr/>
        </p:nvSpPr>
        <p:spPr>
          <a:xfrm>
            <a:off x="181291" y="4315654"/>
            <a:ext cx="2687541" cy="600164"/>
          </a:xfrm>
          <a:prstGeom prst="rect">
            <a:avLst/>
          </a:prstGeom>
          <a:noFill/>
        </p:spPr>
        <p:txBody>
          <a:bodyPr wrap="square" rtlCol="0">
            <a:spAutoFit/>
          </a:bodyPr>
          <a:lstStyle/>
          <a:p>
            <a:pPr algn="l" rtl="0"/>
            <a:r>
              <a:rPr lang="it-IT" sz="1100" dirty="0"/>
              <a:t>pH de la solution à 1 % : 6,8</a:t>
            </a:r>
          </a:p>
          <a:p>
            <a:pPr algn="l" rtl="0"/>
            <a:r>
              <a:rPr lang="it-IT" sz="1100" dirty="0"/>
              <a:t>Conductivité à 1% (</a:t>
            </a:r>
            <a:r>
              <a:rPr lang="it-IT" sz="1100" dirty="0" err="1"/>
              <a:t>MS</a:t>
            </a:r>
            <a:r>
              <a:rPr lang="it-IT" sz="1100" dirty="0"/>
              <a:t>/cm): 0,24</a:t>
            </a:r>
          </a:p>
          <a:p>
            <a:pPr algn="l" rtl="0"/>
            <a:r>
              <a:rPr lang="it-IT" sz="1100" dirty="0"/>
              <a:t>Poids spécifique : 1,3 kg/l</a:t>
            </a:r>
          </a:p>
        </p:txBody>
      </p:sp>
      <p:sp>
        <p:nvSpPr>
          <p:cNvPr id="6" name="CasellaDiTesto 5"/>
          <p:cNvSpPr txBox="1"/>
          <p:nvPr/>
        </p:nvSpPr>
        <p:spPr>
          <a:xfrm>
            <a:off x="168024" y="5207605"/>
            <a:ext cx="2557155" cy="276999"/>
          </a:xfrm>
          <a:prstGeom prst="rect">
            <a:avLst/>
          </a:prstGeom>
          <a:noFill/>
        </p:spPr>
        <p:txBody>
          <a:bodyPr wrap="square" rtlCol="0">
            <a:spAutoFit/>
          </a:bodyPr>
          <a:lstStyle/>
          <a:p>
            <a:pPr algn="l" rtl="0"/>
            <a:r>
              <a:rPr lang="it-IT" sz="1200" b="1" dirty="0"/>
              <a:t>APPLICATION FOLIAIRE</a:t>
            </a:r>
          </a:p>
        </p:txBody>
      </p:sp>
      <p:graphicFrame>
        <p:nvGraphicFramePr>
          <p:cNvPr id="11" name="Tabella 10"/>
          <p:cNvGraphicFramePr>
            <a:graphicFrameLocks noGrp="1"/>
          </p:cNvGraphicFramePr>
          <p:nvPr>
            <p:extLst>
              <p:ext uri="{D42A27DB-BD31-4B8C-83A1-F6EECF244321}">
                <p14:modId xmlns:p14="http://schemas.microsoft.com/office/powerpoint/2010/main" val="2488445562"/>
              </p:ext>
            </p:extLst>
          </p:nvPr>
        </p:nvGraphicFramePr>
        <p:xfrm>
          <a:off x="275238" y="1604976"/>
          <a:ext cx="4572000" cy="518160"/>
        </p:xfrm>
        <a:graphic>
          <a:graphicData uri="http://schemas.openxmlformats.org/drawingml/2006/table">
            <a:tbl>
              <a:tblPr firstRow="1" bandRow="1">
                <a:tableStyleId>{5940675A-B579-460E-94D1-54222C63F5DA}</a:tableStyleId>
              </a:tblPr>
              <a:tblGrid>
                <a:gridCol w="4020278">
                  <a:extLst>
                    <a:ext uri="{9D8B030D-6E8A-4147-A177-3AD203B41FA5}">
                      <a16:colId xmlns:a16="http://schemas.microsoft.com/office/drawing/2014/main" val="20000"/>
                    </a:ext>
                  </a:extLst>
                </a:gridCol>
                <a:gridCol w="551722">
                  <a:extLst>
                    <a:ext uri="{9D8B030D-6E8A-4147-A177-3AD203B41FA5}">
                      <a16:colId xmlns:a16="http://schemas.microsoft.com/office/drawing/2014/main" val="20001"/>
                    </a:ext>
                  </a:extLst>
                </a:gridCol>
              </a:tblGrid>
              <a:tr h="233147">
                <a:tc>
                  <a:txBody>
                    <a:bodyPr/>
                    <a:lstStyle/>
                    <a:p>
                      <a:pPr algn="l" rtl="0"/>
                      <a:r>
                        <a:rPr lang="it-IT" sz="1100" dirty="0"/>
                        <a:t>Fer soluble dans l'eau (Fe)</a:t>
                      </a:r>
                    </a:p>
                  </a:txBody>
                  <a:tcPr/>
                </a:tc>
                <a:tc>
                  <a:txBody>
                    <a:bodyPr/>
                    <a:lstStyle/>
                    <a:p>
                      <a:pPr algn="l" rtl="0"/>
                      <a:r>
                        <a:rPr lang="it-IT" sz="1100" dirty="0"/>
                        <a:t>6%</a:t>
                      </a:r>
                    </a:p>
                  </a:txBody>
                  <a:tcPr/>
                </a:tc>
                <a:extLst>
                  <a:ext uri="{0D108BD9-81ED-4DB2-BD59-A6C34878D82A}">
                    <a16:rowId xmlns:a16="http://schemas.microsoft.com/office/drawing/2014/main" val="10000"/>
                  </a:ext>
                </a:extLst>
              </a:tr>
              <a:tr h="224921">
                <a:tc>
                  <a:txBody>
                    <a:bodyPr/>
                    <a:lstStyle/>
                    <a:p>
                      <a:pPr algn="l" rtl="0"/>
                      <a:r>
                        <a:rPr lang="it-IT" sz="1100" dirty="0"/>
                        <a:t>Fer</a:t>
                      </a:r>
                      <a:r>
                        <a:rPr lang="it-IT" sz="1100"/>
                        <a:t>chélate de (Fe)</a:t>
                      </a:r>
                      <a:r>
                        <a:rPr lang="it-IT" sz="1100" dirty="0"/>
                        <a:t>avec DTPA</a:t>
                      </a:r>
                    </a:p>
                  </a:txBody>
                  <a:tcPr/>
                </a:tc>
                <a:tc>
                  <a:txBody>
                    <a:bodyPr/>
                    <a:lstStyle/>
                    <a:p>
                      <a:pPr algn="l" rtl="0"/>
                      <a:r>
                        <a:rPr lang="it-IT" sz="1100" dirty="0"/>
                        <a:t>6%</a:t>
                      </a:r>
                    </a:p>
                  </a:txBody>
                  <a:tcPr/>
                </a:tc>
                <a:extLst>
                  <a:ext uri="{0D108BD9-81ED-4DB2-BD59-A6C34878D82A}">
                    <a16:rowId xmlns:a16="http://schemas.microsoft.com/office/drawing/2014/main" val="10001"/>
                  </a:ext>
                </a:extLst>
              </a:tr>
            </a:tbl>
          </a:graphicData>
        </a:graphic>
      </p:graphicFrame>
      <p:pic>
        <p:nvPicPr>
          <p:cNvPr id="24" name="Immagin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1979" y="203594"/>
            <a:ext cx="909598" cy="795349"/>
          </a:xfrm>
          <a:prstGeom prst="rect">
            <a:avLst/>
          </a:prstGeom>
        </p:spPr>
      </p:pic>
      <p:sp>
        <p:nvSpPr>
          <p:cNvPr id="2" name="CasellaDiTesto 1"/>
          <p:cNvSpPr txBox="1"/>
          <p:nvPr/>
        </p:nvSpPr>
        <p:spPr>
          <a:xfrm>
            <a:off x="264413" y="2133227"/>
            <a:ext cx="3163488" cy="261610"/>
          </a:xfrm>
          <a:prstGeom prst="rect">
            <a:avLst/>
          </a:prstGeom>
          <a:noFill/>
        </p:spPr>
        <p:txBody>
          <a:bodyPr wrap="square" rtlCol="0">
            <a:spAutoFit/>
          </a:bodyPr>
          <a:lstStyle/>
          <a:p>
            <a:pPr algn="l" rtl="0"/>
            <a:r>
              <a:rPr lang="it-IT" sz="1100" b="1" dirty="0"/>
              <a:t>Agent chélateur DTPA</a:t>
            </a:r>
            <a:r>
              <a:rPr lang="it-IT" sz="1100" b="1" dirty="0" err="1"/>
              <a:t>écurie</a:t>
            </a:r>
            <a:r>
              <a:rPr lang="it-IT" sz="1100" b="1" dirty="0"/>
              <a:t> </a:t>
            </a:r>
            <a:r>
              <a:rPr lang="it-IT" sz="1100" b="1" dirty="0" err="1"/>
              <a:t>entre</a:t>
            </a:r>
            <a:r>
              <a:rPr lang="it-IT" sz="1100" b="1" dirty="0"/>
              <a:t>pH 3-7,5</a:t>
            </a:r>
          </a:p>
        </p:txBody>
      </p:sp>
      <p:graphicFrame>
        <p:nvGraphicFramePr>
          <p:cNvPr id="3" name="Tabella 2"/>
          <p:cNvGraphicFramePr>
            <a:graphicFrameLocks noGrp="1"/>
          </p:cNvGraphicFramePr>
          <p:nvPr>
            <p:extLst>
              <p:ext uri="{D42A27DB-BD31-4B8C-83A1-F6EECF244321}">
                <p14:modId xmlns:p14="http://schemas.microsoft.com/office/powerpoint/2010/main" val="828840202"/>
              </p:ext>
            </p:extLst>
          </p:nvPr>
        </p:nvGraphicFramePr>
        <p:xfrm>
          <a:off x="269780" y="5501171"/>
          <a:ext cx="4590977" cy="1036320"/>
        </p:xfrm>
        <a:graphic>
          <a:graphicData uri="http://schemas.openxmlformats.org/drawingml/2006/table">
            <a:tbl>
              <a:tblPr firstRow="1" bandRow="1">
                <a:tableStyleId>{5940675A-B579-460E-94D1-54222C63F5DA}</a:tableStyleId>
              </a:tblPr>
              <a:tblGrid>
                <a:gridCol w="3500115">
                  <a:extLst>
                    <a:ext uri="{9D8B030D-6E8A-4147-A177-3AD203B41FA5}">
                      <a16:colId xmlns:a16="http://schemas.microsoft.com/office/drawing/2014/main" val="20000"/>
                    </a:ext>
                  </a:extLst>
                </a:gridCol>
                <a:gridCol w="1090862">
                  <a:extLst>
                    <a:ext uri="{9D8B030D-6E8A-4147-A177-3AD203B41FA5}">
                      <a16:colId xmlns:a16="http://schemas.microsoft.com/office/drawing/2014/main" val="20001"/>
                    </a:ext>
                  </a:extLst>
                </a:gridCol>
              </a:tblGrid>
              <a:tr h="222692">
                <a:tc>
                  <a:txBody>
                    <a:bodyPr/>
                    <a:lstStyle/>
                    <a:p>
                      <a:pPr algn="l" rtl="0"/>
                      <a:r>
                        <a:rPr lang="it-IT" sz="1100" dirty="0"/>
                        <a:t>Arbres fruitiers, vignes,</a:t>
                      </a:r>
                      <a:r>
                        <a:rPr lang="it-IT" sz="1100" baseline="0" dirty="0"/>
                        <a:t>actinidies :</a:t>
                      </a:r>
                      <a:endParaRPr lang="it-IT" sz="1100" dirty="0"/>
                    </a:p>
                  </a:txBody>
                  <a:tcPr/>
                </a:tc>
                <a:tc>
                  <a:txBody>
                    <a:bodyPr/>
                    <a:lstStyle/>
                    <a:p>
                      <a:pPr algn="l" rtl="0"/>
                      <a:r>
                        <a:rPr lang="it-IT" sz="1100" dirty="0"/>
                        <a:t>2 l/ha</a:t>
                      </a:r>
                    </a:p>
                  </a:txBody>
                  <a:tcPr/>
                </a:tc>
                <a:extLst>
                  <a:ext uri="{0D108BD9-81ED-4DB2-BD59-A6C34878D82A}">
                    <a16:rowId xmlns:a16="http://schemas.microsoft.com/office/drawing/2014/main" val="10000"/>
                  </a:ext>
                </a:extLst>
              </a:tr>
              <a:tr h="222692">
                <a:tc>
                  <a:txBody>
                    <a:bodyPr/>
                    <a:lstStyle/>
                    <a:p>
                      <a:pPr algn="l" rtl="0"/>
                      <a:r>
                        <a:rPr lang="it-IT" sz="1100" dirty="0"/>
                        <a:t>Agrumes :</a:t>
                      </a:r>
                    </a:p>
                  </a:txBody>
                  <a:tcPr/>
                </a:tc>
                <a:tc>
                  <a:txBody>
                    <a:bodyPr/>
                    <a:lstStyle/>
                    <a:p>
                      <a:pPr algn="l" rtl="0"/>
                      <a:r>
                        <a:rPr lang="it-IT" sz="1100" dirty="0"/>
                        <a:t>2-2,5 l/ha</a:t>
                      </a:r>
                    </a:p>
                  </a:txBody>
                  <a:tcPr/>
                </a:tc>
                <a:extLst>
                  <a:ext uri="{0D108BD9-81ED-4DB2-BD59-A6C34878D82A}">
                    <a16:rowId xmlns:a16="http://schemas.microsoft.com/office/drawing/2014/main" val="10001"/>
                  </a:ext>
                </a:extLst>
              </a:tr>
              <a:tr h="222692">
                <a:tc>
                  <a:txBody>
                    <a:bodyPr/>
                    <a:lstStyle/>
                    <a:p>
                      <a:pPr algn="l" rtl="0"/>
                      <a:r>
                        <a:rPr lang="it-IT" sz="1100" dirty="0"/>
                        <a:t>Légumes:</a:t>
                      </a:r>
                    </a:p>
                  </a:txBody>
                  <a:tcPr/>
                </a:tc>
                <a:tc>
                  <a:txBody>
                    <a:bodyPr/>
                    <a:lstStyle/>
                    <a:p>
                      <a:pPr algn="l" rtl="0"/>
                      <a:r>
                        <a:rPr lang="it-IT" sz="1100" dirty="0"/>
                        <a:t>100-150 cc/hl</a:t>
                      </a:r>
                    </a:p>
                  </a:txBody>
                  <a:tcPr/>
                </a:tc>
                <a:extLst>
                  <a:ext uri="{0D108BD9-81ED-4DB2-BD59-A6C34878D82A}">
                    <a16:rowId xmlns:a16="http://schemas.microsoft.com/office/drawing/2014/main" val="10002"/>
                  </a:ext>
                </a:extLst>
              </a:tr>
              <a:tr h="222692">
                <a:tc>
                  <a:txBody>
                    <a:bodyPr/>
                    <a:lstStyle/>
                    <a:p>
                      <a:pPr algn="l" rtl="0"/>
                      <a:r>
                        <a:rPr lang="it-IT" sz="1100" dirty="0"/>
                        <a:t>Ornemental:</a:t>
                      </a:r>
                    </a:p>
                  </a:txBody>
                  <a:tcPr/>
                </a:tc>
                <a:tc>
                  <a:txBody>
                    <a:bodyPr/>
                    <a:lstStyle/>
                    <a:p>
                      <a:pPr algn="l" rtl="0"/>
                      <a:r>
                        <a:rPr lang="it-IT" sz="1100" dirty="0"/>
                        <a:t>30-60 cc/hl</a:t>
                      </a:r>
                    </a:p>
                  </a:txBody>
                  <a:tcPr/>
                </a:tc>
                <a:extLst>
                  <a:ext uri="{0D108BD9-81ED-4DB2-BD59-A6C34878D82A}">
                    <a16:rowId xmlns:a16="http://schemas.microsoft.com/office/drawing/2014/main" val="10003"/>
                  </a:ext>
                </a:extLst>
              </a:tr>
            </a:tbl>
          </a:graphicData>
        </a:graphic>
      </p:graphicFrame>
      <p:grpSp>
        <p:nvGrpSpPr>
          <p:cNvPr id="21" name="Gruppo 20">
            <a:extLst>
              <a:ext uri="{FF2B5EF4-FFF2-40B4-BE49-F238E27FC236}">
                <a16:creationId xmlns:a16="http://schemas.microsoft.com/office/drawing/2014/main" id="{245F6151-D0FD-44D3-B2CA-1840E7FE0710}"/>
              </a:ext>
            </a:extLst>
          </p:cNvPr>
          <p:cNvGrpSpPr/>
          <p:nvPr/>
        </p:nvGrpSpPr>
        <p:grpSpPr>
          <a:xfrm>
            <a:off x="808306" y="9061022"/>
            <a:ext cx="5239190" cy="641384"/>
            <a:chOff x="789847" y="9056598"/>
            <a:chExt cx="5239190" cy="641384"/>
          </a:xfrm>
        </p:grpSpPr>
        <p:pic>
          <p:nvPicPr>
            <p:cNvPr id="25" name="Immagine 24">
              <a:extLst>
                <a:ext uri="{FF2B5EF4-FFF2-40B4-BE49-F238E27FC236}">
                  <a16:creationId xmlns:a16="http://schemas.microsoft.com/office/drawing/2014/main" id="{95941072-9050-4261-B97C-EBEE1AC1E5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9847" y="9056598"/>
              <a:ext cx="1587878" cy="570663"/>
            </a:xfrm>
            <a:prstGeom prst="rect">
              <a:avLst/>
            </a:prstGeom>
          </p:spPr>
        </p:pic>
        <p:sp>
          <p:nvSpPr>
            <p:cNvPr id="26" name="CasellaDiTesto 21">
              <a:extLst>
                <a:ext uri="{FF2B5EF4-FFF2-40B4-BE49-F238E27FC236}">
                  <a16:creationId xmlns:a16="http://schemas.microsoft.com/office/drawing/2014/main" id="{5E8D1F9E-6516-4037-91D3-9E0A668F875C}"/>
                </a:ext>
              </a:extLst>
            </p:cNvPr>
            <p:cNvSpPr txBox="1"/>
            <p:nvPr/>
          </p:nvSpPr>
          <p:spPr>
            <a:xfrm>
              <a:off x="2374532" y="9097818"/>
              <a:ext cx="3015076" cy="60016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rtl="0"/>
              <a:r>
                <a:rPr lang="it-IT" sz="1100" dirty="0"/>
                <a:t>AGRI 2000 ITALIA SRL</a:t>
              </a:r>
            </a:p>
            <a:p>
              <a:pPr algn="l" rtl="0"/>
              <a:r>
                <a:rPr lang="it-IT" sz="1100" dirty="0"/>
                <a:t>Via Nagliati 87 44033-Alberone di Riva del Po (FE)</a:t>
              </a:r>
            </a:p>
            <a:p>
              <a:pPr algn="l" rtl="0"/>
              <a:r>
                <a:rPr lang="it-IT" sz="1100" dirty="0"/>
                <a:t>Tél. 0532 874223 Courriel : info@agri2000italia.com</a:t>
              </a:r>
            </a:p>
          </p:txBody>
        </p:sp>
        <p:pic>
          <p:nvPicPr>
            <p:cNvPr id="27" name="Immagine 26">
              <a:extLst>
                <a:ext uri="{FF2B5EF4-FFF2-40B4-BE49-F238E27FC236}">
                  <a16:creationId xmlns:a16="http://schemas.microsoft.com/office/drawing/2014/main" id="{93315668-0D98-4490-A7CD-C46BC7D6DB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12016" y="9120239"/>
              <a:ext cx="717021" cy="507022"/>
            </a:xfrm>
            <a:prstGeom prst="rect">
              <a:avLst/>
            </a:prstGeom>
          </p:spPr>
        </p:pic>
      </p:grpSp>
    </p:spTree>
    <p:extLst>
      <p:ext uri="{BB962C8B-B14F-4D97-AF65-F5344CB8AC3E}">
        <p14:creationId xmlns:p14="http://schemas.microsoft.com/office/powerpoint/2010/main" val="2740854013"/>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239</Words>
  <Application>Microsoft Office PowerPoint</Application>
  <PresentationFormat>A4 (21x29,7 cm)</PresentationFormat>
  <Paragraphs>28</Paragraphs>
  <Slides>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Arial</vt:lpstr>
      <vt:lpstr>Calibri</vt:lpstr>
      <vt:lpstr>Calibri Light</vt:lpstr>
      <vt:lpstr>Tema di Office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CHIARA</dc:creator>
  <cp:lastModifiedBy>Agri 2000</cp:lastModifiedBy>
  <cp:revision>11</cp:revision>
  <dcterms:created xsi:type="dcterms:W3CDTF">2018-09-20T07:43:09Z</dcterms:created>
  <dcterms:modified xsi:type="dcterms:W3CDTF">2025-11-13T11:00:06Z</dcterms:modified>
</cp:coreProperties>
</file>